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67" r:id="rId5"/>
    <p:sldId id="268" r:id="rId6"/>
    <p:sldId id="269" r:id="rId7"/>
    <p:sldId id="259" r:id="rId8"/>
    <p:sldId id="260" r:id="rId9"/>
    <p:sldId id="261" r:id="rId10"/>
    <p:sldId id="262" r:id="rId11"/>
    <p:sldId id="271" r:id="rId12"/>
    <p:sldId id="264" r:id="rId13"/>
    <p:sldId id="272" r:id="rId14"/>
    <p:sldId id="263" r:id="rId15"/>
    <p:sldId id="273" r:id="rId16"/>
    <p:sldId id="270" r:id="rId17"/>
    <p:sldId id="26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5794" autoAdjust="0"/>
  </p:normalViewPr>
  <p:slideViewPr>
    <p:cSldViewPr snapToGrid="0" snapToObjects="1">
      <p:cViewPr varScale="1">
        <p:scale>
          <a:sx n="25" d="100"/>
          <a:sy n="25" d="100"/>
        </p:scale>
        <p:origin x="-252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45D51-58BD-CF49-87BA-BCC28405F85D}" type="datetimeFigureOut">
              <a:rPr lang="de-DE" smtClean="0"/>
              <a:t>10.05.15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79CCFD-66B3-B84B-8563-9AC5097FA950}" type="slidenum">
              <a:rPr lang="de-DE" smtClean="0"/>
              <a:t>‹Nr.›</a:t>
            </a:fld>
            <a:endParaRPr lang="de-DE"/>
          </a:p>
        </p:txBody>
      </p:sp>
    </p:spTree>
    <p:extLst>
      <p:ext uri="{BB962C8B-B14F-4D97-AF65-F5344CB8AC3E}">
        <p14:creationId xmlns:p14="http://schemas.microsoft.com/office/powerpoint/2010/main" val="12335324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My</a:t>
            </a:r>
            <a:r>
              <a:rPr lang="en-GB" baseline="0" noProof="0" dirty="0" smtClean="0"/>
              <a:t> topics for todays presentation are Psychological Interventions in sports.</a:t>
            </a:r>
          </a:p>
          <a:p>
            <a:r>
              <a:rPr lang="en-GB" baseline="0" noProof="0" dirty="0" smtClean="0"/>
              <a:t>I would like to talk about some theoretical aspects first but mainly about the practical experiences in sports psychology. </a:t>
            </a:r>
          </a:p>
          <a:p>
            <a:endParaRPr lang="en-GB" baseline="0" noProof="0" dirty="0" smtClean="0"/>
          </a:p>
          <a:p>
            <a:endParaRPr lang="de-DE" dirty="0"/>
          </a:p>
        </p:txBody>
      </p:sp>
      <p:sp>
        <p:nvSpPr>
          <p:cNvPr id="4" name="Foliennummernplatzhalter 3"/>
          <p:cNvSpPr>
            <a:spLocks noGrp="1"/>
          </p:cNvSpPr>
          <p:nvPr>
            <p:ph type="sldNum" sz="quarter" idx="10"/>
          </p:nvPr>
        </p:nvSpPr>
        <p:spPr/>
        <p:txBody>
          <a:bodyPr/>
          <a:lstStyle/>
          <a:p>
            <a:fld id="{B779CCFD-66B3-B84B-8563-9AC5097FA950}" type="slidenum">
              <a:rPr lang="de-DE" smtClean="0"/>
              <a:t>1</a:t>
            </a:fld>
            <a:endParaRPr lang="de-DE"/>
          </a:p>
        </p:txBody>
      </p:sp>
    </p:spTree>
    <p:extLst>
      <p:ext uri="{BB962C8B-B14F-4D97-AF65-F5344CB8AC3E}">
        <p14:creationId xmlns:p14="http://schemas.microsoft.com/office/powerpoint/2010/main" val="3444144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smtClean="0">
                <a:solidFill>
                  <a:schemeClr val="tx1"/>
                </a:solidFill>
                <a:effectLst/>
                <a:latin typeface="+mn-lt"/>
                <a:ea typeface="+mn-ea"/>
                <a:cs typeface="+mn-cs"/>
              </a:rPr>
              <a:t>The third intervention was </a:t>
            </a:r>
            <a:r>
              <a:rPr lang="en-GB" sz="1200" kern="1200" cap="all" dirty="0" smtClean="0">
                <a:solidFill>
                  <a:schemeClr val="tx1"/>
                </a:solidFill>
                <a:effectLst/>
                <a:latin typeface="+mn-lt"/>
                <a:ea typeface="+mn-ea"/>
                <a:cs typeface="+mn-cs"/>
              </a:rPr>
              <a:t>mental imagery</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Here the women wrestlers visualised themselves in a perfect competition.</a:t>
            </a:r>
            <a:r>
              <a:rPr lang="de-DE" dirty="0" smtClean="0">
                <a:effectLst/>
              </a:rPr>
              <a:t> </a:t>
            </a:r>
            <a:endParaRPr lang="en-GB" noProof="0" dirty="0" smtClean="0"/>
          </a:p>
          <a:p>
            <a:r>
              <a:rPr lang="en-GB" noProof="0" dirty="0" smtClean="0"/>
              <a:t>Research has demonstrated that the same pattern of electrical changes in the brain occur whether an athlete is actually performing a physical task or simply imagining it. The brain interprets both the visualization and the physical performance the same. </a:t>
            </a:r>
          </a:p>
          <a:p>
            <a:endParaRPr lang="en-GB" noProof="0" dirty="0" smtClean="0"/>
          </a:p>
          <a:p>
            <a:r>
              <a:rPr lang="en-GB" sz="1200" kern="1200" noProof="0" dirty="0" smtClean="0">
                <a:solidFill>
                  <a:schemeClr val="tx1"/>
                </a:solidFill>
                <a:effectLst/>
                <a:latin typeface="+mn-lt"/>
                <a:ea typeface="+mn-ea"/>
                <a:cs typeface="+mn-cs"/>
              </a:rPr>
              <a:t>„I try to visualize my fight before I wrestle. Like I`ll lie down and</a:t>
            </a:r>
            <a:r>
              <a:rPr lang="en-GB" sz="1200"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I’ll relax - - totally relax - - and just think how I’m going to</a:t>
            </a:r>
            <a:r>
              <a:rPr lang="en-GB" sz="1200"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wrestle, how I’m going to, you know, get on the mat, go into the fight</a:t>
            </a:r>
            <a:r>
              <a:rPr lang="en-GB" sz="1200"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and do my special</a:t>
            </a:r>
            <a:r>
              <a:rPr lang="en-GB" sz="1200" kern="1200" baseline="0" noProof="0" dirty="0" smtClean="0">
                <a:solidFill>
                  <a:schemeClr val="tx1"/>
                </a:solidFill>
                <a:effectLst/>
                <a:latin typeface="+mn-lt"/>
                <a:ea typeface="+mn-ea"/>
                <a:cs typeface="+mn-cs"/>
              </a:rPr>
              <a:t> techniques….</a:t>
            </a:r>
            <a:r>
              <a:rPr lang="en-GB" sz="1200" kern="1200" noProof="0" dirty="0" smtClean="0">
                <a:solidFill>
                  <a:schemeClr val="tx1"/>
                </a:solidFill>
                <a:effectLst/>
                <a:latin typeface="+mn-lt"/>
                <a:ea typeface="+mn-ea"/>
                <a:cs typeface="+mn-cs"/>
              </a:rPr>
              <a:t>“</a:t>
            </a:r>
          </a:p>
          <a:p>
            <a:endParaRPr lang="en-GB" noProof="0" dirty="0" smtClean="0"/>
          </a:p>
          <a:p>
            <a:r>
              <a:rPr lang="en-GB" sz="1200" kern="1200" noProof="0" dirty="0" smtClean="0">
                <a:solidFill>
                  <a:schemeClr val="tx1"/>
                </a:solidFill>
                <a:effectLst/>
                <a:latin typeface="+mn-lt"/>
                <a:ea typeface="+mn-ea"/>
                <a:cs typeface="+mn-cs"/>
              </a:rPr>
              <a:t>Imagery can also</a:t>
            </a:r>
            <a:r>
              <a:rPr lang="en-GB" sz="1200"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be used to help adjust pre-competitive and competitive mood and energy levels</a:t>
            </a:r>
          </a:p>
          <a:p>
            <a:r>
              <a:rPr lang="en-GB" sz="1200" kern="1200" noProof="0" dirty="0" smtClean="0">
                <a:solidFill>
                  <a:schemeClr val="tx1"/>
                </a:solidFill>
                <a:effectLst/>
                <a:latin typeface="+mn-lt"/>
                <a:ea typeface="+mn-ea"/>
                <a:cs typeface="+mn-cs"/>
              </a:rPr>
              <a:t>(for example, if you are too nervous, you can help yourself relax by mentally</a:t>
            </a:r>
          </a:p>
          <a:p>
            <a:r>
              <a:rPr lang="en-GB" sz="1200" kern="1200" noProof="0" dirty="0" smtClean="0">
                <a:solidFill>
                  <a:schemeClr val="tx1"/>
                </a:solidFill>
                <a:effectLst/>
                <a:latin typeface="+mn-lt"/>
                <a:ea typeface="+mn-ea"/>
                <a:cs typeface="+mn-cs"/>
              </a:rPr>
              <a:t>taking yourself to a quiet, calm environment). </a:t>
            </a:r>
          </a:p>
          <a:p>
            <a:endParaRPr lang="de-DE" dirty="0"/>
          </a:p>
        </p:txBody>
      </p:sp>
      <p:sp>
        <p:nvSpPr>
          <p:cNvPr id="4" name="Foliennummernplatzhalter 3"/>
          <p:cNvSpPr>
            <a:spLocks noGrp="1"/>
          </p:cNvSpPr>
          <p:nvPr>
            <p:ph type="sldNum" sz="quarter" idx="10"/>
          </p:nvPr>
        </p:nvSpPr>
        <p:spPr/>
        <p:txBody>
          <a:bodyPr/>
          <a:lstStyle/>
          <a:p>
            <a:fld id="{B779CCFD-66B3-B84B-8563-9AC5097FA950}" type="slidenum">
              <a:rPr lang="de-DE" smtClean="0"/>
              <a:t>10</a:t>
            </a:fld>
            <a:endParaRPr lang="de-DE"/>
          </a:p>
        </p:txBody>
      </p:sp>
    </p:spTree>
    <p:extLst>
      <p:ext uri="{BB962C8B-B14F-4D97-AF65-F5344CB8AC3E}">
        <p14:creationId xmlns:p14="http://schemas.microsoft.com/office/powerpoint/2010/main" val="3662792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noProof="0" dirty="0" smtClean="0"/>
              <a:t>What does MENTAL IMAGERY do?</a:t>
            </a:r>
          </a:p>
          <a:p>
            <a:r>
              <a:rPr lang="en-GB" b="1" noProof="0" dirty="0" smtClean="0"/>
              <a:t>First of all - </a:t>
            </a:r>
          </a:p>
          <a:p>
            <a:r>
              <a:rPr lang="en-GB" b="1" noProof="0" dirty="0" smtClean="0"/>
              <a:t>Familiarise </a:t>
            </a:r>
            <a:r>
              <a:rPr lang="en-GB" noProof="0" dirty="0" smtClean="0"/>
              <a:t>the athlete with a competition site, </a:t>
            </a:r>
            <a:r>
              <a:rPr lang="en-GB" noProof="0" dirty="0" smtClean="0"/>
              <a:t>competition hall, a </a:t>
            </a:r>
            <a:r>
              <a:rPr lang="en-GB" noProof="0" dirty="0" smtClean="0"/>
              <a:t>race </a:t>
            </a:r>
            <a:r>
              <a:rPr lang="en-GB" noProof="0" dirty="0" smtClean="0"/>
              <a:t>course</a:t>
            </a:r>
            <a:r>
              <a:rPr lang="en-GB" baseline="0" noProof="0" dirty="0" smtClean="0"/>
              <a:t> </a:t>
            </a:r>
            <a:r>
              <a:rPr lang="en-GB" baseline="0" noProof="0" smtClean="0"/>
              <a:t>or with</a:t>
            </a:r>
            <a:r>
              <a:rPr lang="en-GB" noProof="0" smtClean="0"/>
              <a:t> </a:t>
            </a:r>
            <a:r>
              <a:rPr lang="en-GB" noProof="0" dirty="0" smtClean="0"/>
              <a:t>a complex play pattern </a:t>
            </a:r>
            <a:r>
              <a:rPr lang="en-GB" noProof="0" smtClean="0"/>
              <a:t>or </a:t>
            </a:r>
            <a:r>
              <a:rPr lang="en-GB" noProof="0" smtClean="0"/>
              <a:t>routine.</a:t>
            </a:r>
            <a:endParaRPr lang="en-GB" noProof="0" dirty="0" smtClean="0"/>
          </a:p>
          <a:p>
            <a:r>
              <a:rPr lang="en-GB" b="1" noProof="0" dirty="0" smtClean="0"/>
              <a:t>Motivate</a:t>
            </a:r>
            <a:r>
              <a:rPr lang="en-GB" noProof="0" dirty="0" smtClean="0"/>
              <a:t> the athlete by recalling images of their goals for that session, or of success in a past competition or beating a competitor in competition</a:t>
            </a:r>
          </a:p>
          <a:p>
            <a:r>
              <a:rPr lang="en-GB" b="1" noProof="0" dirty="0" smtClean="0"/>
              <a:t>Perfect skills</a:t>
            </a:r>
            <a:r>
              <a:rPr lang="en-GB" noProof="0" dirty="0" smtClean="0"/>
              <a:t> or skill sequences the athlete is learning or refining</a:t>
            </a:r>
          </a:p>
          <a:p>
            <a:r>
              <a:rPr lang="en-GB" b="1" noProof="0" dirty="0" smtClean="0"/>
              <a:t>Reduce negative thoughts</a:t>
            </a:r>
            <a:r>
              <a:rPr lang="en-GB" noProof="0" dirty="0" smtClean="0"/>
              <a:t> by focusing on positive outcomes</a:t>
            </a:r>
          </a:p>
          <a:p>
            <a:r>
              <a:rPr lang="en-GB" b="1" noProof="0" dirty="0" smtClean="0"/>
              <a:t>Refocus</a:t>
            </a:r>
            <a:r>
              <a:rPr lang="en-GB" noProof="0" dirty="0" smtClean="0"/>
              <a:t> the athlete when the need arises:</a:t>
            </a:r>
            <a:r>
              <a:rPr lang="en-GB" baseline="0" noProof="0" dirty="0" smtClean="0"/>
              <a:t> FOR EXAMPLE </a:t>
            </a:r>
            <a:r>
              <a:rPr lang="en-GB" noProof="0" dirty="0" smtClean="0"/>
              <a:t>if performance is feeling sluggish, imagery of a previous best performance or previous best event focus can help get things back on track</a:t>
            </a:r>
          </a:p>
          <a:p>
            <a:endParaRPr lang="de-DE" dirty="0"/>
          </a:p>
        </p:txBody>
      </p:sp>
      <p:sp>
        <p:nvSpPr>
          <p:cNvPr id="4" name="Foliennummernplatzhalter 3"/>
          <p:cNvSpPr>
            <a:spLocks noGrp="1"/>
          </p:cNvSpPr>
          <p:nvPr>
            <p:ph type="sldNum" sz="quarter" idx="10"/>
          </p:nvPr>
        </p:nvSpPr>
        <p:spPr/>
        <p:txBody>
          <a:bodyPr/>
          <a:lstStyle/>
          <a:p>
            <a:fld id="{B779CCFD-66B3-B84B-8563-9AC5097FA950}" type="slidenum">
              <a:rPr lang="de-DE" smtClean="0"/>
              <a:t>11</a:t>
            </a:fld>
            <a:endParaRPr lang="de-DE"/>
          </a:p>
        </p:txBody>
      </p:sp>
    </p:spTree>
    <p:extLst>
      <p:ext uri="{BB962C8B-B14F-4D97-AF65-F5344CB8AC3E}">
        <p14:creationId xmlns:p14="http://schemas.microsoft.com/office/powerpoint/2010/main" val="1093614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noProof="0" dirty="0" smtClean="0">
                <a:solidFill>
                  <a:schemeClr val="tx1"/>
                </a:solidFill>
                <a:effectLst/>
                <a:latin typeface="+mn-lt"/>
                <a:ea typeface="+mn-ea"/>
                <a:cs typeface="+mn-cs"/>
              </a:rPr>
              <a:t>Some Rules when</a:t>
            </a:r>
            <a:r>
              <a:rPr lang="en-GB" sz="1200" kern="1200" baseline="0" noProof="0" dirty="0" smtClean="0">
                <a:solidFill>
                  <a:schemeClr val="tx1"/>
                </a:solidFill>
                <a:effectLst/>
                <a:latin typeface="+mn-lt"/>
                <a:ea typeface="+mn-ea"/>
                <a:cs typeface="+mn-cs"/>
              </a:rPr>
              <a:t> you begin with Mental IMAGERY</a:t>
            </a:r>
            <a:endParaRPr lang="en-GB" sz="1200" kern="1200" noProof="0" dirty="0" smtClean="0">
              <a:solidFill>
                <a:schemeClr val="tx1"/>
              </a:solidFill>
              <a:effectLst/>
              <a:latin typeface="+mn-lt"/>
              <a:ea typeface="+mn-ea"/>
              <a:cs typeface="+mn-cs"/>
            </a:endParaRPr>
          </a:p>
          <a:p>
            <a:r>
              <a:rPr lang="en-GB" sz="1200" b="1" kern="1200" noProof="0" dirty="0" smtClean="0">
                <a:solidFill>
                  <a:schemeClr val="tx1"/>
                </a:solidFill>
                <a:effectLst/>
                <a:latin typeface="+mn-lt"/>
                <a:ea typeface="+mn-ea"/>
                <a:cs typeface="+mn-cs"/>
              </a:rPr>
              <a:t>Be calm and relaxed:</a:t>
            </a:r>
          </a:p>
          <a:p>
            <a:r>
              <a:rPr lang="en-GB" sz="1200" kern="1200" noProof="0" dirty="0" smtClean="0">
                <a:solidFill>
                  <a:schemeClr val="tx1"/>
                </a:solidFill>
                <a:effectLst/>
                <a:latin typeface="+mn-lt"/>
                <a:ea typeface="+mn-ea"/>
                <a:cs typeface="+mn-cs"/>
              </a:rPr>
              <a:t>Imagery is most often effective when the mind is calm and</a:t>
            </a:r>
            <a:r>
              <a:rPr lang="en-GB" sz="1200"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the body is relaxed. If your body feels tense, take a few minutes to relax and get</a:t>
            </a:r>
            <a:r>
              <a:rPr lang="en-GB" sz="1200"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yourself focused. If you get distracted while practicing imagery, let the distracting</a:t>
            </a:r>
            <a:r>
              <a:rPr lang="en-GB" sz="1200"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thoughts and images float past as you reflect on the image.</a:t>
            </a:r>
          </a:p>
          <a:p>
            <a:r>
              <a:rPr lang="en-GB" sz="1200" b="1" kern="1200" noProof="0" dirty="0" smtClean="0">
                <a:solidFill>
                  <a:schemeClr val="tx1"/>
                </a:solidFill>
                <a:effectLst/>
                <a:latin typeface="+mn-lt"/>
                <a:ea typeface="+mn-ea"/>
                <a:cs typeface="+mn-cs"/>
              </a:rPr>
              <a:t>Use all the senses</a:t>
            </a:r>
            <a:r>
              <a:rPr lang="en-GB" sz="1200" kern="1200" noProof="0" dirty="0" smtClean="0">
                <a:solidFill>
                  <a:schemeClr val="tx1"/>
                </a:solidFill>
                <a:effectLst/>
                <a:latin typeface="+mn-lt"/>
                <a:ea typeface="+mn-ea"/>
                <a:cs typeface="+mn-cs"/>
              </a:rPr>
              <a:t>:</a:t>
            </a:r>
            <a:r>
              <a:rPr lang="en-GB" sz="1200"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Often, athletes only use their visual sense when imaging--</a:t>
            </a:r>
            <a:r>
              <a:rPr lang="en-GB" sz="1200"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seeing themselves perform. But equally important is feel, sound, thoughts, body</a:t>
            </a:r>
            <a:r>
              <a:rPr lang="en-GB" sz="1200"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position, and even smell and taste, as these are all part of the athletic</a:t>
            </a:r>
            <a:r>
              <a:rPr lang="en-GB" sz="1200"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experience. Paying attention to the detail of such sensations related to wrestling can help make imagery more vivid.</a:t>
            </a:r>
          </a:p>
          <a:p>
            <a:r>
              <a:rPr lang="en-GB" sz="1200" b="1" kern="1200" noProof="0" dirty="0" smtClean="0">
                <a:solidFill>
                  <a:schemeClr val="tx1"/>
                </a:solidFill>
                <a:effectLst/>
                <a:latin typeface="+mn-lt"/>
                <a:ea typeface="+mn-ea"/>
                <a:cs typeface="+mn-cs"/>
              </a:rPr>
              <a:t>Control the Mental Images:</a:t>
            </a:r>
            <a:r>
              <a:rPr lang="en-GB" sz="1200" b="1"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In addition to vividness, being able to control</a:t>
            </a:r>
            <a:r>
              <a:rPr lang="en-GB" sz="1200"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images--making sure you see and feel yourself perform as you want to perform--is another vital piece of successful imagery.</a:t>
            </a:r>
          </a:p>
          <a:p>
            <a:r>
              <a:rPr lang="en-GB" sz="1200" b="1" kern="1200" noProof="0" dirty="0" smtClean="0">
                <a:solidFill>
                  <a:schemeClr val="tx1"/>
                </a:solidFill>
                <a:effectLst/>
                <a:latin typeface="+mn-lt"/>
                <a:ea typeface="+mn-ea"/>
                <a:cs typeface="+mn-cs"/>
              </a:rPr>
              <a:t>At first, keep imagery practice simple:</a:t>
            </a:r>
            <a:r>
              <a:rPr lang="en-GB" sz="1200" b="1"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It is generally best to first learn and</a:t>
            </a:r>
            <a:r>
              <a:rPr lang="en-GB" sz="1200"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practice imagery in a quiet environment with few distractions. Start by imaging</a:t>
            </a:r>
            <a:r>
              <a:rPr lang="en-GB" sz="1200"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basic objects or places such as your bedroom or a lemon. Try to manipulate the</a:t>
            </a:r>
            <a:r>
              <a:rPr lang="en-GB" sz="1200"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image - - move the furniture in your room or peel the lemon. The key is to first</a:t>
            </a:r>
            <a:r>
              <a:rPr lang="en-GB" sz="1200"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learn how to create and recreate mental images. Later, this skill can be applied</a:t>
            </a:r>
            <a:r>
              <a:rPr lang="en-GB" sz="1200"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to wrestling</a:t>
            </a:r>
          </a:p>
          <a:p>
            <a:r>
              <a:rPr lang="en-GB" sz="1200" b="1" kern="1200" noProof="0" dirty="0" smtClean="0">
                <a:solidFill>
                  <a:schemeClr val="tx1"/>
                </a:solidFill>
                <a:effectLst/>
                <a:latin typeface="+mn-lt"/>
                <a:ea typeface="+mn-ea"/>
                <a:cs typeface="+mn-cs"/>
              </a:rPr>
              <a:t>Practice, practice, practice:</a:t>
            </a:r>
            <a:r>
              <a:rPr lang="en-GB" sz="1200" b="1"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Remember that--just like physical skills—mental</a:t>
            </a:r>
            <a:r>
              <a:rPr lang="en-GB" sz="1200"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imagery can only be improved through practice. Spend time every week working</a:t>
            </a:r>
            <a:r>
              <a:rPr lang="en-GB" sz="1200"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on imagery skills. This can be made easier by setting aside a particular time of</a:t>
            </a:r>
            <a:r>
              <a:rPr lang="en-GB" sz="1200"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day to use for imagery training.</a:t>
            </a:r>
          </a:p>
          <a:p>
            <a:r>
              <a:rPr lang="en-GB" sz="1200" kern="1200" noProof="0" dirty="0" smtClean="0">
                <a:solidFill>
                  <a:schemeClr val="tx1"/>
                </a:solidFill>
                <a:effectLst/>
                <a:latin typeface="+mn-lt"/>
                <a:ea typeface="+mn-ea"/>
                <a:cs typeface="+mn-cs"/>
              </a:rPr>
              <a:t>There is no correct way to practice</a:t>
            </a:r>
            <a:r>
              <a:rPr lang="en-GB" sz="1200" kern="1200" baseline="0" noProof="0" dirty="0" smtClean="0">
                <a:solidFill>
                  <a:schemeClr val="tx1"/>
                </a:solidFill>
                <a:effectLst/>
                <a:latin typeface="+mn-lt"/>
                <a:ea typeface="+mn-ea"/>
                <a:cs typeface="+mn-cs"/>
              </a:rPr>
              <a:t> mental imagery. It is all left up to individual preferences and the present circumstances. It can be done „on or off the field“, very short or of a long duration, sitting up, lying down with eyes closed or open. Everybody must find the perfect way for themselves.</a:t>
            </a:r>
            <a:endParaRPr lang="en-GB" sz="1200" kern="1200" noProof="0" dirty="0" smtClean="0">
              <a:solidFill>
                <a:schemeClr val="tx1"/>
              </a:solidFill>
              <a:effectLst/>
              <a:latin typeface="+mn-lt"/>
              <a:ea typeface="+mn-ea"/>
              <a:cs typeface="+mn-cs"/>
            </a:endParaRPr>
          </a:p>
          <a:p>
            <a:endParaRPr lang="en-GB" sz="1200" kern="1200" noProof="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B779CCFD-66B3-B84B-8563-9AC5097FA950}" type="slidenum">
              <a:rPr lang="de-DE" smtClean="0"/>
              <a:t>12</a:t>
            </a:fld>
            <a:endParaRPr lang="de-DE"/>
          </a:p>
        </p:txBody>
      </p:sp>
    </p:spTree>
    <p:extLst>
      <p:ext uri="{BB962C8B-B14F-4D97-AF65-F5344CB8AC3E}">
        <p14:creationId xmlns:p14="http://schemas.microsoft.com/office/powerpoint/2010/main" val="764868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Here you can </a:t>
            </a:r>
            <a:r>
              <a:rPr lang="en-GB" noProof="0" dirty="0" smtClean="0"/>
              <a:t>see </a:t>
            </a:r>
            <a:r>
              <a:rPr lang="en-GB" noProof="0" dirty="0" smtClean="0"/>
              <a:t>two examples of a power picture which we use for</a:t>
            </a:r>
            <a:r>
              <a:rPr lang="en-GB" baseline="0" noProof="0" dirty="0" smtClean="0"/>
              <a:t> the competition. Before the fight begins the athlete looks at her picture and image that she is strong as a lion or quick as a bear.</a:t>
            </a:r>
            <a:endParaRPr lang="en-GB" noProof="0" dirty="0"/>
          </a:p>
        </p:txBody>
      </p:sp>
      <p:sp>
        <p:nvSpPr>
          <p:cNvPr id="4" name="Foliennummernplatzhalter 3"/>
          <p:cNvSpPr>
            <a:spLocks noGrp="1"/>
          </p:cNvSpPr>
          <p:nvPr>
            <p:ph type="sldNum" sz="quarter" idx="10"/>
          </p:nvPr>
        </p:nvSpPr>
        <p:spPr/>
        <p:txBody>
          <a:bodyPr/>
          <a:lstStyle/>
          <a:p>
            <a:fld id="{B779CCFD-66B3-B84B-8563-9AC5097FA950}" type="slidenum">
              <a:rPr lang="de-DE" smtClean="0"/>
              <a:t>13</a:t>
            </a:fld>
            <a:endParaRPr lang="de-DE"/>
          </a:p>
        </p:txBody>
      </p:sp>
    </p:spTree>
    <p:extLst>
      <p:ext uri="{BB962C8B-B14F-4D97-AF65-F5344CB8AC3E}">
        <p14:creationId xmlns:p14="http://schemas.microsoft.com/office/powerpoint/2010/main" val="112655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Which</a:t>
            </a:r>
            <a:r>
              <a:rPr lang="en-GB" baseline="0" noProof="0" dirty="0" smtClean="0"/>
              <a:t> are the benefits of mental imagery. </a:t>
            </a:r>
          </a:p>
          <a:p>
            <a:endParaRPr lang="en-GB" dirty="0" smtClean="0">
              <a:solidFill>
                <a:schemeClr val="tx1"/>
              </a:solidFill>
            </a:endParaRPr>
          </a:p>
          <a:p>
            <a:r>
              <a:rPr lang="en-GB" dirty="0" smtClean="0">
                <a:solidFill>
                  <a:schemeClr val="tx1"/>
                </a:solidFill>
              </a:rPr>
              <a:t>MENTAL IMAGERY is developing self confidence</a:t>
            </a:r>
          </a:p>
          <a:p>
            <a:r>
              <a:rPr lang="en-GB" dirty="0" smtClean="0">
                <a:solidFill>
                  <a:schemeClr val="tx1"/>
                </a:solidFill>
              </a:rPr>
              <a:t>It</a:t>
            </a:r>
            <a:r>
              <a:rPr lang="en-GB" baseline="0" dirty="0" smtClean="0">
                <a:solidFill>
                  <a:schemeClr val="tx1"/>
                </a:solidFill>
              </a:rPr>
              <a:t> a</a:t>
            </a:r>
            <a:r>
              <a:rPr lang="en-GB" dirty="0" smtClean="0">
                <a:solidFill>
                  <a:schemeClr val="tx1"/>
                </a:solidFill>
              </a:rPr>
              <a:t>lso developing pre-competition and competition strategies which teach athletes to cope with new situations before they are actually in the situation and encounter them </a:t>
            </a:r>
            <a:endParaRPr lang="en-GB" dirty="0" smtClean="0">
              <a:solidFill>
                <a:schemeClr val="tx1"/>
              </a:solidFill>
            </a:endParaRPr>
          </a:p>
          <a:p>
            <a:r>
              <a:rPr lang="en-GB" dirty="0" smtClean="0">
                <a:solidFill>
                  <a:schemeClr val="tx1"/>
                </a:solidFill>
              </a:rPr>
              <a:t>MI </a:t>
            </a:r>
            <a:r>
              <a:rPr lang="en-GB" dirty="0" smtClean="0">
                <a:solidFill>
                  <a:schemeClr val="tx1"/>
                </a:solidFill>
              </a:rPr>
              <a:t>is helping the athlete to focus her attention or concentrate on a particular skill she is trying to learn or develop in the competition situation</a:t>
            </a:r>
            <a:r>
              <a:rPr lang="en-GB" dirty="0" smtClean="0">
                <a:solidFill>
                  <a:schemeClr val="tx1"/>
                </a:solidFill>
              </a:rPr>
              <a:t>.</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Mentally practicing a motor skill influences performance somewhat better than no practice at all</a:t>
            </a:r>
            <a:endParaRPr lang="en-GB" dirty="0" smtClean="0">
              <a:solidFill>
                <a:schemeClr val="tx1"/>
              </a:solidFill>
            </a:endParaRPr>
          </a:p>
          <a:p>
            <a:endParaRPr lang="en-GB" dirty="0" smtClean="0">
              <a:solidFill>
                <a:schemeClr val="tx1"/>
              </a:solidFill>
            </a:endParaRPr>
          </a:p>
          <a:p>
            <a:endParaRPr lang="en-GB" noProof="0" dirty="0"/>
          </a:p>
        </p:txBody>
      </p:sp>
      <p:sp>
        <p:nvSpPr>
          <p:cNvPr id="4" name="Foliennummernplatzhalter 3"/>
          <p:cNvSpPr>
            <a:spLocks noGrp="1"/>
          </p:cNvSpPr>
          <p:nvPr>
            <p:ph type="sldNum" sz="quarter" idx="10"/>
          </p:nvPr>
        </p:nvSpPr>
        <p:spPr/>
        <p:txBody>
          <a:bodyPr/>
          <a:lstStyle/>
          <a:p>
            <a:fld id="{B779CCFD-66B3-B84B-8563-9AC5097FA950}" type="slidenum">
              <a:rPr lang="de-DE" smtClean="0"/>
              <a:t>14</a:t>
            </a:fld>
            <a:endParaRPr lang="de-DE"/>
          </a:p>
        </p:txBody>
      </p:sp>
    </p:spTree>
    <p:extLst>
      <p:ext uri="{BB962C8B-B14F-4D97-AF65-F5344CB8AC3E}">
        <p14:creationId xmlns:p14="http://schemas.microsoft.com/office/powerpoint/2010/main" val="1537732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Both</a:t>
            </a:r>
            <a:r>
              <a:rPr lang="en-GB" baseline="0" noProof="0" dirty="0" smtClean="0"/>
              <a:t> athletes go through the three interventions. Generally they said that it was helpful for them. They learned how to set goals and they were more motivated to reach them. So they realized how important it is to set goals in sports.</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noProof="0" dirty="0" smtClean="0"/>
              <a:t>By learning the </a:t>
            </a:r>
            <a:r>
              <a:rPr lang="en-GB" baseline="0" noProof="0" dirty="0" err="1" smtClean="0"/>
              <a:t>suplex</a:t>
            </a:r>
            <a:r>
              <a:rPr lang="en-GB" baseline="0" noProof="0" dirty="0" smtClean="0"/>
              <a:t> they said that it was very good for them to have clear images of the movement sequences. </a:t>
            </a:r>
            <a:endParaRPr lang="en-GB" noProof="0" dirty="0" smtClean="0"/>
          </a:p>
          <a:p>
            <a:r>
              <a:rPr lang="en-GB" baseline="0" noProof="0" dirty="0" smtClean="0"/>
              <a:t>Furthermore they can now better handle situations in training, just before competition and in competition. </a:t>
            </a:r>
          </a:p>
        </p:txBody>
      </p:sp>
      <p:sp>
        <p:nvSpPr>
          <p:cNvPr id="4" name="Foliennummernplatzhalter 3"/>
          <p:cNvSpPr>
            <a:spLocks noGrp="1"/>
          </p:cNvSpPr>
          <p:nvPr>
            <p:ph type="sldNum" sz="quarter" idx="10"/>
          </p:nvPr>
        </p:nvSpPr>
        <p:spPr/>
        <p:txBody>
          <a:bodyPr/>
          <a:lstStyle/>
          <a:p>
            <a:fld id="{B779CCFD-66B3-B84B-8563-9AC5097FA950}" type="slidenum">
              <a:rPr lang="de-DE" smtClean="0"/>
              <a:t>15</a:t>
            </a:fld>
            <a:endParaRPr lang="de-DE"/>
          </a:p>
        </p:txBody>
      </p:sp>
    </p:spTree>
    <p:extLst>
      <p:ext uri="{BB962C8B-B14F-4D97-AF65-F5344CB8AC3E}">
        <p14:creationId xmlns:p14="http://schemas.microsoft.com/office/powerpoint/2010/main" val="2436899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779CCFD-66B3-B84B-8563-9AC5097FA950}" type="slidenum">
              <a:rPr lang="de-DE" smtClean="0"/>
              <a:t>16</a:t>
            </a:fld>
            <a:endParaRPr lang="de-DE"/>
          </a:p>
        </p:txBody>
      </p:sp>
    </p:spTree>
    <p:extLst>
      <p:ext uri="{BB962C8B-B14F-4D97-AF65-F5344CB8AC3E}">
        <p14:creationId xmlns:p14="http://schemas.microsoft.com/office/powerpoint/2010/main" val="385944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To enhance the performance of athletes in competition sports psychologists can draw on different interventions and techniques. I would like to present three key interventions which I have applied in coaching sessions with two female wrestlers. The three key interventions are goal setting,</a:t>
            </a:r>
            <a:r>
              <a:rPr lang="en-GB" sz="1200" kern="1200" baseline="0" noProof="0" dirty="0" smtClean="0">
                <a:solidFill>
                  <a:schemeClr val="tx1"/>
                </a:solidFill>
                <a:effectLst/>
                <a:latin typeface="+mn-lt"/>
                <a:ea typeface="+mn-ea"/>
                <a:cs typeface="+mn-cs"/>
              </a:rPr>
              <a:t> classical mental training and mental imagery</a:t>
            </a:r>
            <a:r>
              <a:rPr lang="de-AT" sz="1200" kern="1200" baseline="0" dirty="0" smtClean="0">
                <a:solidFill>
                  <a:schemeClr val="tx1"/>
                </a:solidFill>
                <a:effectLst/>
                <a:latin typeface="+mn-lt"/>
                <a:ea typeface="+mn-ea"/>
                <a:cs typeface="+mn-cs"/>
              </a:rPr>
              <a:t>.</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B779CCFD-66B3-B84B-8563-9AC5097FA950}" type="slidenum">
              <a:rPr lang="de-DE" smtClean="0"/>
              <a:t>2</a:t>
            </a:fld>
            <a:endParaRPr lang="de-DE"/>
          </a:p>
        </p:txBody>
      </p:sp>
    </p:spTree>
    <p:extLst>
      <p:ext uri="{BB962C8B-B14F-4D97-AF65-F5344CB8AC3E}">
        <p14:creationId xmlns:p14="http://schemas.microsoft.com/office/powerpoint/2010/main" val="270494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0" noProof="0" dirty="0" smtClean="0">
                <a:solidFill>
                  <a:schemeClr val="tx1"/>
                </a:solidFill>
              </a:rPr>
              <a:t>First of all I am going to talk about GOAL SETTING.</a:t>
            </a:r>
          </a:p>
          <a:p>
            <a:r>
              <a:rPr lang="en-GB" b="0" noProof="0" dirty="0" smtClean="0">
                <a:solidFill>
                  <a:schemeClr val="tx1"/>
                </a:solidFill>
              </a:rPr>
              <a:t>Goal setting involves the development of an action plan. The aim is to motivate and guide a person or group toward a goal. </a:t>
            </a:r>
            <a:r>
              <a:rPr lang="en-GB" dirty="0" smtClean="0"/>
              <a:t>Without goals you lack focus and direction. </a:t>
            </a:r>
            <a:endParaRPr lang="en-GB" b="0" noProof="0" dirty="0" smtClean="0">
              <a:solidFill>
                <a:schemeClr val="tx1"/>
              </a:solidFill>
            </a:endParaRPr>
          </a:p>
          <a:p>
            <a:r>
              <a:rPr lang="en-GB" noProof="0" dirty="0" smtClean="0"/>
              <a:t>Having a short, middle or long term goal can encourage an individual to work harde</a:t>
            </a:r>
            <a:r>
              <a:rPr lang="en-GB" baseline="0" noProof="0" dirty="0" smtClean="0"/>
              <a:t>r and </a:t>
            </a:r>
            <a:r>
              <a:rPr lang="en-GB" noProof="0" dirty="0" smtClean="0"/>
              <a:t>to be more focused on the task.</a:t>
            </a:r>
          </a:p>
          <a:p>
            <a:r>
              <a:rPr lang="en-GB" b="0" noProof="0" dirty="0" smtClean="0">
                <a:solidFill>
                  <a:schemeClr val="tx1"/>
                </a:solidFill>
              </a:rPr>
              <a:t>An example for</a:t>
            </a:r>
            <a:r>
              <a:rPr lang="en-GB" b="0" baseline="0" noProof="0" dirty="0" smtClean="0">
                <a:solidFill>
                  <a:schemeClr val="tx1"/>
                </a:solidFill>
              </a:rPr>
              <a:t> a short term goal could be: </a:t>
            </a:r>
            <a:r>
              <a:rPr lang="en-GB" sz="1200" kern="1200" dirty="0" smtClean="0">
                <a:solidFill>
                  <a:schemeClr val="tx1"/>
                </a:solidFill>
                <a:effectLst/>
                <a:latin typeface="+mn-lt"/>
                <a:ea typeface="+mn-ea"/>
                <a:cs typeface="+mn-cs"/>
              </a:rPr>
              <a:t>During the first round of this fight I </a:t>
            </a:r>
            <a:r>
              <a:rPr lang="en-GB" sz="1200" kern="1200" cap="all" dirty="0" smtClean="0">
                <a:solidFill>
                  <a:schemeClr val="tx1"/>
                </a:solidFill>
                <a:effectLst/>
                <a:latin typeface="+mn-lt"/>
                <a:ea typeface="+mn-ea"/>
                <a:cs typeface="+mn-cs"/>
              </a:rPr>
              <a:t>will achieve</a:t>
            </a:r>
            <a:r>
              <a:rPr lang="en-GB" sz="1200" kern="1200" dirty="0" smtClean="0">
                <a:solidFill>
                  <a:schemeClr val="tx1"/>
                </a:solidFill>
                <a:effectLst/>
                <a:latin typeface="+mn-lt"/>
                <a:ea typeface="+mn-ea"/>
                <a:cs typeface="+mn-cs"/>
              </a:rPr>
              <a:t> to use my special technique twice.”</a:t>
            </a:r>
          </a:p>
          <a:p>
            <a:r>
              <a:rPr lang="en-GB" sz="1200" kern="1200" dirty="0" smtClean="0">
                <a:solidFill>
                  <a:schemeClr val="tx1"/>
                </a:solidFill>
                <a:effectLst/>
                <a:latin typeface="+mn-lt"/>
                <a:ea typeface="+mn-ea"/>
                <a:cs typeface="+mn-cs"/>
              </a:rPr>
              <a:t>Important is that there are three different</a:t>
            </a:r>
            <a:r>
              <a:rPr lang="en-GB" sz="1200" kern="1200" baseline="0" dirty="0" smtClean="0">
                <a:solidFill>
                  <a:schemeClr val="tx1"/>
                </a:solidFill>
                <a:effectLst/>
                <a:latin typeface="+mn-lt"/>
                <a:ea typeface="+mn-ea"/>
                <a:cs typeface="+mn-cs"/>
              </a:rPr>
              <a:t> types of goals: Outcome, Performance and Process Goals</a:t>
            </a:r>
            <a:endParaRPr lang="de-DE" sz="1200" kern="1200" dirty="0" smtClean="0">
              <a:solidFill>
                <a:schemeClr val="tx1"/>
              </a:solidFill>
              <a:effectLst/>
              <a:latin typeface="+mn-lt"/>
              <a:ea typeface="+mn-ea"/>
              <a:cs typeface="+mn-cs"/>
            </a:endParaRPr>
          </a:p>
          <a:p>
            <a:endParaRPr lang="en-GB" b="1" noProof="0" dirty="0" smtClean="0"/>
          </a:p>
          <a:p>
            <a:endParaRPr lang="en-GB" noProof="0" dirty="0"/>
          </a:p>
        </p:txBody>
      </p:sp>
      <p:sp>
        <p:nvSpPr>
          <p:cNvPr id="4" name="Foliennummernplatzhalter 3"/>
          <p:cNvSpPr>
            <a:spLocks noGrp="1"/>
          </p:cNvSpPr>
          <p:nvPr>
            <p:ph type="sldNum" sz="quarter" idx="10"/>
          </p:nvPr>
        </p:nvSpPr>
        <p:spPr/>
        <p:txBody>
          <a:bodyPr/>
          <a:lstStyle/>
          <a:p>
            <a:fld id="{B779CCFD-66B3-B84B-8563-9AC5097FA950}" type="slidenum">
              <a:rPr lang="de-DE" smtClean="0"/>
              <a:t>3</a:t>
            </a:fld>
            <a:endParaRPr lang="de-DE"/>
          </a:p>
        </p:txBody>
      </p:sp>
    </p:spTree>
    <p:extLst>
      <p:ext uri="{BB962C8B-B14F-4D97-AF65-F5344CB8AC3E}">
        <p14:creationId xmlns:p14="http://schemas.microsoft.com/office/powerpoint/2010/main" val="855128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What are the types of Goals?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Weinberg &amp; Gould (2003) distinguishes between </a:t>
            </a:r>
            <a:r>
              <a:rPr lang="en-GB" sz="1200" kern="1200" cap="all" dirty="0" smtClean="0">
                <a:solidFill>
                  <a:schemeClr val="tx1"/>
                </a:solidFill>
                <a:effectLst/>
                <a:latin typeface="+mn-lt"/>
                <a:ea typeface="+mn-ea"/>
                <a:cs typeface="+mn-cs"/>
              </a:rPr>
              <a:t>outcome</a:t>
            </a:r>
            <a:r>
              <a:rPr lang="en-GB" sz="1200" kern="1200" dirty="0" smtClean="0">
                <a:solidFill>
                  <a:schemeClr val="tx1"/>
                </a:solidFill>
                <a:effectLst/>
                <a:latin typeface="+mn-lt"/>
                <a:ea typeface="+mn-ea"/>
                <a:cs typeface="+mn-cs"/>
              </a:rPr>
              <a:t>, </a:t>
            </a:r>
            <a:r>
              <a:rPr lang="en-GB" sz="1200" kern="1200" cap="all" dirty="0" smtClean="0">
                <a:solidFill>
                  <a:schemeClr val="tx1"/>
                </a:solidFill>
                <a:effectLst/>
                <a:latin typeface="+mn-lt"/>
                <a:ea typeface="+mn-ea"/>
                <a:cs typeface="+mn-cs"/>
              </a:rPr>
              <a:t>performance</a:t>
            </a:r>
            <a:r>
              <a:rPr lang="en-GB" sz="1200" kern="1200" dirty="0" smtClean="0">
                <a:solidFill>
                  <a:schemeClr val="tx1"/>
                </a:solidFill>
                <a:effectLst/>
                <a:latin typeface="+mn-lt"/>
                <a:ea typeface="+mn-ea"/>
                <a:cs typeface="+mn-cs"/>
              </a:rPr>
              <a:t> and </a:t>
            </a:r>
            <a:r>
              <a:rPr lang="en-GB" sz="1200" kern="1200" cap="all" dirty="0" smtClean="0">
                <a:solidFill>
                  <a:schemeClr val="tx1"/>
                </a:solidFill>
                <a:effectLst/>
                <a:latin typeface="+mn-lt"/>
                <a:ea typeface="+mn-ea"/>
                <a:cs typeface="+mn-cs"/>
              </a:rPr>
              <a:t>process goals</a:t>
            </a:r>
            <a:r>
              <a:rPr lang="en-GB" sz="1200" kern="1200" dirty="0" smtClean="0">
                <a:solidFill>
                  <a:schemeClr val="tx1"/>
                </a:solidFill>
                <a:effectLst/>
                <a:latin typeface="+mn-lt"/>
                <a:ea typeface="+mn-ea"/>
                <a:cs typeface="+mn-cs"/>
              </a:rPr>
              <a:t>. In our sessions we tried to focus on </a:t>
            </a:r>
            <a:r>
              <a:rPr lang="en-GB" sz="1200" kern="1200" cap="all" dirty="0" smtClean="0">
                <a:solidFill>
                  <a:schemeClr val="tx1"/>
                </a:solidFill>
                <a:effectLst/>
                <a:latin typeface="+mn-lt"/>
                <a:ea typeface="+mn-ea"/>
                <a:cs typeface="+mn-cs"/>
              </a:rPr>
              <a:t>performance</a:t>
            </a:r>
            <a:r>
              <a:rPr lang="en-GB" sz="1200" kern="1200" dirty="0" smtClean="0">
                <a:solidFill>
                  <a:schemeClr val="tx1"/>
                </a:solidFill>
                <a:effectLst/>
                <a:latin typeface="+mn-lt"/>
                <a:ea typeface="+mn-ea"/>
                <a:cs typeface="+mn-cs"/>
              </a:rPr>
              <a:t> and </a:t>
            </a:r>
            <a:r>
              <a:rPr lang="en-GB" sz="1200" kern="1200" cap="all" dirty="0" smtClean="0">
                <a:solidFill>
                  <a:schemeClr val="tx1"/>
                </a:solidFill>
                <a:effectLst/>
                <a:latin typeface="+mn-lt"/>
                <a:ea typeface="+mn-ea"/>
                <a:cs typeface="+mn-cs"/>
              </a:rPr>
              <a:t>process goals</a:t>
            </a:r>
            <a:r>
              <a:rPr lang="en-GB" sz="1200" kern="1200" dirty="0" smtClean="0">
                <a:solidFill>
                  <a:schemeClr val="tx1"/>
                </a:solidFill>
                <a:effectLst/>
                <a:latin typeface="+mn-lt"/>
                <a:ea typeface="+mn-ea"/>
                <a:cs typeface="+mn-cs"/>
              </a:rPr>
              <a:t>.</a:t>
            </a:r>
            <a:endParaRPr lang="de-DE" sz="1200" kern="1200" dirty="0" smtClean="0">
              <a:solidFill>
                <a:schemeClr val="tx1"/>
              </a:solidFill>
              <a:effectLst/>
              <a:latin typeface="+mn-lt"/>
              <a:ea typeface="+mn-ea"/>
              <a:cs typeface="+mn-cs"/>
            </a:endParaRPr>
          </a:p>
          <a:p>
            <a:endParaRPr lang="en-GB" b="0" noProof="0" dirty="0" smtClean="0"/>
          </a:p>
          <a:p>
            <a:r>
              <a:rPr lang="en-GB" b="1" noProof="0" dirty="0" smtClean="0"/>
              <a:t>Outcome goals</a:t>
            </a:r>
            <a:r>
              <a:rPr lang="en-GB" noProof="0" dirty="0" smtClean="0"/>
              <a:t> are related to winning and losing or specific results of a competition. These differ from performance and process goals.</a:t>
            </a:r>
          </a:p>
          <a:p>
            <a:endParaRPr lang="en-GB" noProof="0" dirty="0" smtClean="0"/>
          </a:p>
          <a:p>
            <a:r>
              <a:rPr lang="en-GB" b="1" noProof="0" dirty="0" smtClean="0"/>
              <a:t>Performance goals</a:t>
            </a:r>
            <a:r>
              <a:rPr lang="en-GB" noProof="0" dirty="0" smtClean="0"/>
              <a:t> are related to various statistics that can help a person improve at what she is trying to do.</a:t>
            </a:r>
          </a:p>
          <a:p>
            <a:r>
              <a:rPr lang="en-GB" noProof="0" dirty="0" smtClean="0"/>
              <a:t> For example, a wrestler may </a:t>
            </a:r>
            <a:r>
              <a:rPr lang="en-GB" noProof="0" dirty="0" err="1" smtClean="0"/>
              <a:t>analyze</a:t>
            </a:r>
            <a:r>
              <a:rPr lang="en-GB" noProof="0" dirty="0" smtClean="0"/>
              <a:t> her fight and realize that she has to </a:t>
            </a:r>
            <a:r>
              <a:rPr lang="en-GB" noProof="0" dirty="0" err="1" smtClean="0"/>
              <a:t>focuse</a:t>
            </a:r>
            <a:r>
              <a:rPr lang="en-GB" noProof="0" dirty="0" smtClean="0"/>
              <a:t> more on her special technique. Thus a performance goal for the season may be to improve from hitting three times the special technique in one</a:t>
            </a:r>
            <a:r>
              <a:rPr lang="en-GB" baseline="0" noProof="0" dirty="0" smtClean="0"/>
              <a:t> </a:t>
            </a:r>
            <a:r>
              <a:rPr lang="en-GB" noProof="0" dirty="0" smtClean="0"/>
              <a:t>round to hitting five times in one round.</a:t>
            </a:r>
          </a:p>
          <a:p>
            <a:r>
              <a:rPr lang="en-GB" noProof="0" dirty="0" smtClean="0"/>
              <a:t>In addition to outcome goals and performance goals, a very important type of goal for athletes to set are process goals. </a:t>
            </a:r>
          </a:p>
          <a:p>
            <a:endParaRPr lang="en-GB" noProof="0" dirty="0" smtClean="0"/>
          </a:p>
          <a:p>
            <a:r>
              <a:rPr lang="en-GB" b="1" noProof="0" dirty="0" smtClean="0"/>
              <a:t>Process goals</a:t>
            </a:r>
            <a:r>
              <a:rPr lang="en-GB" noProof="0" dirty="0" smtClean="0"/>
              <a:t> are related to performance goals; they are what the athlete should focus on while performing a sport skill. </a:t>
            </a:r>
          </a:p>
          <a:p>
            <a:r>
              <a:rPr lang="en-GB" noProof="0" dirty="0" smtClean="0"/>
              <a:t>For example, in addition to setting a performance goal of increasing the number of special techniques hit in regulation by 2 more, a wrestler may also set a goal to go through the same routine before she does the technique. </a:t>
            </a:r>
          </a:p>
          <a:p>
            <a:r>
              <a:rPr lang="en-GB" noProof="0" dirty="0" smtClean="0"/>
              <a:t>It is thought that the more one focuses on process goals, the less that person will worry about how she performs and hopefully will then perform better. Thus, the athlete, through learning to set process and performance goals rather than outcome goals, is setting goals that she has control over.</a:t>
            </a:r>
          </a:p>
          <a:p>
            <a:endParaRPr lang="de-DE" dirty="0"/>
          </a:p>
        </p:txBody>
      </p:sp>
      <p:sp>
        <p:nvSpPr>
          <p:cNvPr id="4" name="Foliennummernplatzhalter 3"/>
          <p:cNvSpPr>
            <a:spLocks noGrp="1"/>
          </p:cNvSpPr>
          <p:nvPr>
            <p:ph type="sldNum" sz="quarter" idx="10"/>
          </p:nvPr>
        </p:nvSpPr>
        <p:spPr/>
        <p:txBody>
          <a:bodyPr/>
          <a:lstStyle/>
          <a:p>
            <a:fld id="{B779CCFD-66B3-B84B-8563-9AC5097FA950}" type="slidenum">
              <a:rPr lang="de-DE" smtClean="0"/>
              <a:t>4</a:t>
            </a:fld>
            <a:endParaRPr lang="de-DE"/>
          </a:p>
        </p:txBody>
      </p:sp>
    </p:spTree>
    <p:extLst>
      <p:ext uri="{BB962C8B-B14F-4D97-AF65-F5344CB8AC3E}">
        <p14:creationId xmlns:p14="http://schemas.microsoft.com/office/powerpoint/2010/main" val="4273897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Outcome Goals, Process Goals and Performance Goals all need to be SMARTER:</a:t>
            </a:r>
          </a:p>
          <a:p>
            <a:r>
              <a:rPr lang="en-GB" dirty="0" smtClean="0"/>
              <a:t>SMARTER</a:t>
            </a:r>
            <a:r>
              <a:rPr lang="en-GB" baseline="0" dirty="0" smtClean="0"/>
              <a:t> GOALS ARE: </a:t>
            </a:r>
            <a:endParaRPr lang="en-GB" dirty="0" smtClean="0"/>
          </a:p>
          <a:p>
            <a:r>
              <a:rPr lang="en-GB" i="1" dirty="0" smtClean="0"/>
              <a:t>(George T. Doran (1981))</a:t>
            </a:r>
            <a:endParaRPr lang="en-GB" dirty="0" smtClean="0"/>
          </a:p>
          <a:p>
            <a:r>
              <a:rPr lang="en-GB" b="1" dirty="0" smtClean="0"/>
              <a:t>S</a:t>
            </a:r>
            <a:r>
              <a:rPr lang="en-GB" dirty="0" smtClean="0"/>
              <a:t>pecific – that means - goals are precise and clear – we tried to make them as precise and detailed as possible. We tried to answer questions like: who is involved, what</a:t>
            </a:r>
            <a:r>
              <a:rPr lang="en-GB" baseline="0" dirty="0" smtClean="0"/>
              <a:t> do I want to accomplish, where must this be done, etc…</a:t>
            </a:r>
          </a:p>
          <a:p>
            <a:endParaRPr lang="en-GB" dirty="0" smtClean="0"/>
          </a:p>
          <a:p>
            <a:r>
              <a:rPr lang="en-GB" b="1" dirty="0" smtClean="0"/>
              <a:t>M</a:t>
            </a:r>
            <a:r>
              <a:rPr lang="en-GB" dirty="0" smtClean="0"/>
              <a:t>easurable – include precise amounts</a:t>
            </a:r>
            <a:r>
              <a:rPr lang="en-GB" baseline="0" dirty="0" smtClean="0"/>
              <a:t> and </a:t>
            </a:r>
            <a:r>
              <a:rPr lang="en-GB" dirty="0" smtClean="0"/>
              <a:t> dates in your goals, so you can measure</a:t>
            </a:r>
            <a:r>
              <a:rPr lang="en-GB" baseline="0" dirty="0" smtClean="0"/>
              <a:t> the degree of success. You have to be able to answer questions like: how much, how many, how will I know when it is accomplished?</a:t>
            </a:r>
            <a:endParaRPr lang="en-GB" dirty="0" smtClean="0"/>
          </a:p>
          <a:p>
            <a:endParaRPr lang="en-GB" b="1" dirty="0" smtClean="0"/>
          </a:p>
          <a:p>
            <a:r>
              <a:rPr lang="en-GB" b="1" dirty="0" smtClean="0"/>
              <a:t>A</a:t>
            </a:r>
            <a:r>
              <a:rPr lang="en-GB" dirty="0" smtClean="0"/>
              <a:t>chievable /Attainable - </a:t>
            </a:r>
            <a:r>
              <a:rPr lang="en-GB" sz="1200" kern="1200" dirty="0" smtClean="0">
                <a:solidFill>
                  <a:schemeClr val="tx1"/>
                </a:solidFill>
                <a:effectLst/>
                <a:latin typeface="+mn-lt"/>
                <a:ea typeface="+mn-ea"/>
                <a:cs typeface="+mn-cs"/>
              </a:rPr>
              <a:t>goals meet the common sense test that they require a change in current practices or </a:t>
            </a:r>
            <a:r>
              <a:rPr lang="en-GB" sz="1200" kern="1200" dirty="0" err="1" smtClean="0">
                <a:solidFill>
                  <a:schemeClr val="tx1"/>
                </a:solidFill>
                <a:effectLst/>
                <a:latin typeface="+mn-lt"/>
                <a:ea typeface="+mn-ea"/>
                <a:cs typeface="+mn-cs"/>
              </a:rPr>
              <a:t>behavior</a:t>
            </a:r>
            <a:r>
              <a:rPr lang="en-GB" sz="1200" kern="1200" dirty="0" smtClean="0">
                <a:solidFill>
                  <a:schemeClr val="tx1"/>
                </a:solidFill>
                <a:effectLst/>
                <a:latin typeface="+mn-lt"/>
                <a:ea typeface="+mn-ea"/>
                <a:cs typeface="+mn-cs"/>
              </a:rPr>
              <a:t> to</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be achievable. You figure out ways to accomplish your goals by developing the attitudes, abilities, skills and capacity to reach them. </a:t>
            </a:r>
          </a:p>
          <a:p>
            <a:endParaRPr lang="en-GB" sz="1200" kern="1200" dirty="0" smtClean="0">
              <a:solidFill>
                <a:schemeClr val="tx1"/>
              </a:solidFill>
              <a:effectLst/>
              <a:latin typeface="+mn-lt"/>
              <a:ea typeface="+mn-ea"/>
              <a:cs typeface="+mn-cs"/>
            </a:endParaRPr>
          </a:p>
          <a:p>
            <a:r>
              <a:rPr lang="en-GB" b="1" dirty="0" smtClean="0"/>
              <a:t>R</a:t>
            </a:r>
            <a:r>
              <a:rPr lang="en-GB" dirty="0" smtClean="0"/>
              <a:t>ealistic - the goal is realistic yet challenging; A goal can be both high and realistic, you must decide for yourself.</a:t>
            </a:r>
          </a:p>
          <a:p>
            <a:r>
              <a:rPr lang="en-GB" sz="1200" kern="1200" dirty="0" smtClean="0">
                <a:solidFill>
                  <a:schemeClr val="tx1"/>
                </a:solidFill>
                <a:effectLst/>
                <a:latin typeface="+mn-lt"/>
                <a:ea typeface="+mn-ea"/>
                <a:cs typeface="+mn-cs"/>
              </a:rPr>
              <a:t>You must truly believe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that it can be accomplished. </a:t>
            </a:r>
          </a:p>
          <a:p>
            <a:endParaRPr lang="en-GB" dirty="0" smtClean="0"/>
          </a:p>
          <a:p>
            <a:r>
              <a:rPr lang="en-GB" b="1" dirty="0" smtClean="0"/>
              <a:t>T</a:t>
            </a:r>
            <a:r>
              <a:rPr lang="en-GB" dirty="0" smtClean="0"/>
              <a:t>ime bound – Goals must have a deadline – have an end point;  you should know when to</a:t>
            </a:r>
            <a:r>
              <a:rPr lang="en-GB" baseline="0" dirty="0" smtClean="0"/>
              <a:t> celebrate your success.</a:t>
            </a:r>
          </a:p>
          <a:p>
            <a:endParaRPr lang="en-GB" dirty="0" smtClean="0"/>
          </a:p>
          <a:p>
            <a:r>
              <a:rPr lang="en-GB" b="1" dirty="0" smtClean="0"/>
              <a:t>E</a:t>
            </a:r>
            <a:r>
              <a:rPr lang="en-GB" b="0" dirty="0" smtClean="0"/>
              <a:t>valuate</a:t>
            </a:r>
            <a:r>
              <a:rPr lang="en-GB" dirty="0" smtClean="0"/>
              <a:t> -</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goals regularly and adjust them as needed </a:t>
            </a:r>
          </a:p>
          <a:p>
            <a:endParaRPr lang="en-GB" sz="1200" kern="1200" dirty="0" smtClean="0">
              <a:solidFill>
                <a:schemeClr val="tx1"/>
              </a:solidFill>
              <a:effectLst/>
              <a:latin typeface="+mn-lt"/>
              <a:ea typeface="+mn-ea"/>
              <a:cs typeface="+mn-cs"/>
            </a:endParaRPr>
          </a:p>
          <a:p>
            <a:r>
              <a:rPr lang="en-GB" b="1" dirty="0" smtClean="0"/>
              <a:t>R</a:t>
            </a:r>
            <a:r>
              <a:rPr lang="en-GB" dirty="0" smtClean="0"/>
              <a:t>e-</a:t>
            </a:r>
            <a:r>
              <a:rPr lang="en-GB" baseline="0" dirty="0" smtClean="0"/>
              <a:t> Do goals</a:t>
            </a:r>
            <a:r>
              <a:rPr lang="en-GB" dirty="0" smtClean="0"/>
              <a:t> after the evaluation</a:t>
            </a:r>
            <a:r>
              <a:rPr lang="en-GB" baseline="0" dirty="0" smtClean="0"/>
              <a:t> process and iteratively go through the SMARTER process</a:t>
            </a:r>
            <a:endParaRPr lang="en-GB" dirty="0" smtClean="0"/>
          </a:p>
          <a:p>
            <a:endParaRPr lang="en-GB" dirty="0" smtClean="0"/>
          </a:p>
          <a:p>
            <a:r>
              <a:rPr lang="en-GB" dirty="0" smtClean="0"/>
              <a:t>Another important thing is  that's very important when setting SMARTER goals, is formulating it POSITIVELY. </a:t>
            </a:r>
          </a:p>
          <a:p>
            <a:r>
              <a:rPr lang="en-GB" dirty="0" smtClean="0"/>
              <a:t>Commitment and self confidence will grow!</a:t>
            </a:r>
          </a:p>
          <a:p>
            <a:endParaRPr lang="de-DE" dirty="0"/>
          </a:p>
        </p:txBody>
      </p:sp>
      <p:sp>
        <p:nvSpPr>
          <p:cNvPr id="4" name="Foliennummernplatzhalter 3"/>
          <p:cNvSpPr>
            <a:spLocks noGrp="1"/>
          </p:cNvSpPr>
          <p:nvPr>
            <p:ph type="sldNum" sz="quarter" idx="10"/>
          </p:nvPr>
        </p:nvSpPr>
        <p:spPr/>
        <p:txBody>
          <a:bodyPr/>
          <a:lstStyle/>
          <a:p>
            <a:fld id="{B779CCFD-66B3-B84B-8563-9AC5097FA950}" type="slidenum">
              <a:rPr lang="de-DE" smtClean="0"/>
              <a:t>5</a:t>
            </a:fld>
            <a:endParaRPr lang="de-DE"/>
          </a:p>
        </p:txBody>
      </p:sp>
    </p:spTree>
    <p:extLst>
      <p:ext uri="{BB962C8B-B14F-4D97-AF65-F5344CB8AC3E}">
        <p14:creationId xmlns:p14="http://schemas.microsoft.com/office/powerpoint/2010/main" val="2027200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Here you can see a picture</a:t>
            </a:r>
            <a:r>
              <a:rPr lang="en-GB" baseline="0" noProof="0" dirty="0" smtClean="0"/>
              <a:t> we created  for our smart goals – so that we know on what we have to </a:t>
            </a:r>
            <a:r>
              <a:rPr lang="en-GB" baseline="0" noProof="0" dirty="0" err="1" smtClean="0"/>
              <a:t>focuse</a:t>
            </a:r>
            <a:r>
              <a:rPr lang="en-GB" baseline="0" noProof="0" dirty="0" smtClean="0"/>
              <a:t>. Specific, </a:t>
            </a:r>
            <a:r>
              <a:rPr lang="en-GB" baseline="0" noProof="0" dirty="0" err="1" smtClean="0"/>
              <a:t>mesurable</a:t>
            </a:r>
            <a:r>
              <a:rPr lang="en-GB" baseline="0" noProof="0" dirty="0" smtClean="0"/>
              <a:t>, achievable, realistic and time bound.</a:t>
            </a:r>
            <a:endParaRPr lang="en-GB" noProof="0" dirty="0"/>
          </a:p>
        </p:txBody>
      </p:sp>
      <p:sp>
        <p:nvSpPr>
          <p:cNvPr id="4" name="Foliennummernplatzhalter 3"/>
          <p:cNvSpPr>
            <a:spLocks noGrp="1"/>
          </p:cNvSpPr>
          <p:nvPr>
            <p:ph type="sldNum" sz="quarter" idx="10"/>
          </p:nvPr>
        </p:nvSpPr>
        <p:spPr/>
        <p:txBody>
          <a:bodyPr/>
          <a:lstStyle/>
          <a:p>
            <a:fld id="{B779CCFD-66B3-B84B-8563-9AC5097FA950}" type="slidenum">
              <a:rPr lang="de-DE" smtClean="0"/>
              <a:t>6</a:t>
            </a:fld>
            <a:endParaRPr lang="de-DE"/>
          </a:p>
        </p:txBody>
      </p:sp>
    </p:spTree>
    <p:extLst>
      <p:ext uri="{BB962C8B-B14F-4D97-AF65-F5344CB8AC3E}">
        <p14:creationId xmlns:p14="http://schemas.microsoft.com/office/powerpoint/2010/main" val="3013870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Here I would like to show</a:t>
            </a:r>
            <a:r>
              <a:rPr lang="en-GB" baseline="0" noProof="0" dirty="0" smtClean="0"/>
              <a:t> some examples for GOAL SETTING in Wrestling </a:t>
            </a:r>
          </a:p>
          <a:p>
            <a:r>
              <a:rPr lang="en-GB" noProof="0" dirty="0" smtClean="0"/>
              <a:t>I get qualified for the world wrestling championships in Las Vegas 2015</a:t>
            </a:r>
          </a:p>
          <a:p>
            <a:r>
              <a:rPr lang="en-GB" noProof="0" dirty="0" smtClean="0"/>
              <a:t>I win this match</a:t>
            </a:r>
          </a:p>
          <a:p>
            <a:r>
              <a:rPr lang="en-GB" noProof="0" dirty="0" smtClean="0"/>
              <a:t>In the first round I make the two points with my special technique.</a:t>
            </a:r>
          </a:p>
          <a:p>
            <a:r>
              <a:rPr lang="en-GB" noProof="0" dirty="0" smtClean="0"/>
              <a:t>During the first round of this fight I </a:t>
            </a:r>
            <a:r>
              <a:rPr lang="en-GB" cap="all" noProof="0" dirty="0" smtClean="0"/>
              <a:t>will achieve</a:t>
            </a:r>
            <a:r>
              <a:rPr lang="en-GB" noProof="0" dirty="0" smtClean="0"/>
              <a:t> to use my special technique twice. </a:t>
            </a:r>
          </a:p>
          <a:p>
            <a:r>
              <a:rPr lang="en-GB" noProof="0" dirty="0" smtClean="0"/>
              <a:t>I FIGHT with passion and full concentration</a:t>
            </a:r>
          </a:p>
          <a:p>
            <a:r>
              <a:rPr lang="en-GB" noProof="0" dirty="0" smtClean="0"/>
              <a:t>I am </a:t>
            </a:r>
            <a:r>
              <a:rPr lang="en-GB" cap="all" noProof="0" dirty="0" smtClean="0"/>
              <a:t>focusing</a:t>
            </a:r>
            <a:r>
              <a:rPr lang="en-GB" noProof="0" dirty="0" smtClean="0"/>
              <a:t> on my body tension during my throws. </a:t>
            </a:r>
          </a:p>
          <a:p>
            <a:endParaRPr lang="de-DE" dirty="0"/>
          </a:p>
        </p:txBody>
      </p:sp>
      <p:sp>
        <p:nvSpPr>
          <p:cNvPr id="4" name="Foliennummernplatzhalter 3"/>
          <p:cNvSpPr>
            <a:spLocks noGrp="1"/>
          </p:cNvSpPr>
          <p:nvPr>
            <p:ph type="sldNum" sz="quarter" idx="10"/>
          </p:nvPr>
        </p:nvSpPr>
        <p:spPr/>
        <p:txBody>
          <a:bodyPr/>
          <a:lstStyle/>
          <a:p>
            <a:fld id="{B779CCFD-66B3-B84B-8563-9AC5097FA950}" type="slidenum">
              <a:rPr lang="de-DE" smtClean="0"/>
              <a:t>7</a:t>
            </a:fld>
            <a:endParaRPr lang="de-DE"/>
          </a:p>
        </p:txBody>
      </p:sp>
    </p:spTree>
    <p:extLst>
      <p:ext uri="{BB962C8B-B14F-4D97-AF65-F5344CB8AC3E}">
        <p14:creationId xmlns:p14="http://schemas.microsoft.com/office/powerpoint/2010/main" val="2991419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smtClean="0">
                <a:solidFill>
                  <a:schemeClr val="tx1"/>
                </a:solidFill>
                <a:effectLst/>
                <a:latin typeface="+mn-lt"/>
                <a:ea typeface="+mn-ea"/>
                <a:cs typeface="+mn-cs"/>
              </a:rPr>
              <a:t>Another focus in my work with the two athletes was </a:t>
            </a:r>
            <a:r>
              <a:rPr lang="en-GB" sz="1200" kern="1200" cap="all" dirty="0" smtClean="0">
                <a:solidFill>
                  <a:schemeClr val="tx1"/>
                </a:solidFill>
                <a:effectLst/>
                <a:latin typeface="+mn-lt"/>
                <a:ea typeface="+mn-ea"/>
                <a:cs typeface="+mn-cs"/>
              </a:rPr>
              <a:t>classical mental training</a:t>
            </a:r>
            <a:r>
              <a:rPr lang="en-GB" sz="1200" kern="1200" dirty="0" smtClean="0">
                <a:solidFill>
                  <a:schemeClr val="tx1"/>
                </a:solidFill>
                <a:effectLst/>
                <a:latin typeface="+mn-lt"/>
                <a:ea typeface="+mn-ea"/>
                <a:cs typeface="+mn-cs"/>
              </a:rPr>
              <a:t> according to Hans </a:t>
            </a:r>
            <a:r>
              <a:rPr lang="en-GB" sz="1200" kern="1200" dirty="0" err="1" smtClean="0">
                <a:solidFill>
                  <a:schemeClr val="tx1"/>
                </a:solidFill>
                <a:effectLst/>
                <a:latin typeface="+mn-lt"/>
                <a:ea typeface="+mn-ea"/>
                <a:cs typeface="+mn-cs"/>
              </a:rPr>
              <a:t>Eberspächer</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This means Mental Training of a new technique. </a:t>
            </a:r>
          </a:p>
          <a:p>
            <a:r>
              <a:rPr lang="en-GB" sz="1200" kern="1200" dirty="0" smtClean="0">
                <a:solidFill>
                  <a:schemeClr val="tx1"/>
                </a:solidFill>
                <a:effectLst/>
                <a:latin typeface="+mn-lt"/>
                <a:ea typeface="+mn-ea"/>
                <a:cs typeface="+mn-cs"/>
              </a:rPr>
              <a:t> Here we worked on combining the </a:t>
            </a:r>
            <a:r>
              <a:rPr lang="en-GB" sz="1200" kern="1200" dirty="0" err="1" smtClean="0">
                <a:solidFill>
                  <a:schemeClr val="tx1"/>
                </a:solidFill>
                <a:effectLst/>
                <a:latin typeface="+mn-lt"/>
                <a:ea typeface="+mn-ea"/>
                <a:cs typeface="+mn-cs"/>
              </a:rPr>
              <a:t>suplex</a:t>
            </a:r>
            <a:r>
              <a:rPr lang="en-GB" sz="1200" kern="1200" dirty="0" smtClean="0">
                <a:solidFill>
                  <a:schemeClr val="tx1"/>
                </a:solidFill>
                <a:effectLst/>
                <a:latin typeface="+mn-lt"/>
                <a:ea typeface="+mn-ea"/>
                <a:cs typeface="+mn-cs"/>
              </a:rPr>
              <a:t> with mental training to improve the athletes’ performance. </a:t>
            </a:r>
          </a:p>
          <a:p>
            <a:r>
              <a:rPr lang="en-GB" sz="1200" kern="1200" dirty="0" smtClean="0">
                <a:solidFill>
                  <a:schemeClr val="tx1"/>
                </a:solidFill>
                <a:effectLst/>
                <a:latin typeface="+mn-lt"/>
                <a:ea typeface="+mn-ea"/>
                <a:cs typeface="+mn-cs"/>
              </a:rPr>
              <a:t>In</a:t>
            </a:r>
            <a:r>
              <a:rPr lang="en-GB" sz="1200" kern="1200" baseline="0" dirty="0" smtClean="0">
                <a:solidFill>
                  <a:schemeClr val="tx1"/>
                </a:solidFill>
                <a:effectLst/>
                <a:latin typeface="+mn-lt"/>
                <a:ea typeface="+mn-ea"/>
                <a:cs typeface="+mn-cs"/>
              </a:rPr>
              <a:t> the f</a:t>
            </a:r>
            <a:r>
              <a:rPr lang="en-GB" sz="1200" kern="1200" dirty="0" smtClean="0">
                <a:solidFill>
                  <a:schemeClr val="tx1"/>
                </a:solidFill>
                <a:effectLst/>
                <a:latin typeface="+mn-lt"/>
                <a:ea typeface="+mn-ea"/>
                <a:cs typeface="+mn-cs"/>
              </a:rPr>
              <a:t>irst step we wrote down the movement sequences as exact as possible. It is important to write down emotions and feelings as well.</a:t>
            </a:r>
          </a:p>
          <a:p>
            <a:r>
              <a:rPr lang="en-GB" sz="1200" kern="1200" dirty="0" smtClean="0">
                <a:solidFill>
                  <a:schemeClr val="tx1"/>
                </a:solidFill>
                <a:effectLst/>
                <a:latin typeface="+mn-lt"/>
                <a:ea typeface="+mn-ea"/>
                <a:cs typeface="+mn-cs"/>
              </a:rPr>
              <a:t>Second step is</a:t>
            </a:r>
            <a:r>
              <a:rPr lang="en-GB" sz="1200" kern="1200" baseline="0" dirty="0" smtClean="0">
                <a:solidFill>
                  <a:schemeClr val="tx1"/>
                </a:solidFill>
                <a:effectLst/>
                <a:latin typeface="+mn-lt"/>
                <a:ea typeface="+mn-ea"/>
                <a:cs typeface="+mn-cs"/>
              </a:rPr>
              <a:t> that the athlete</a:t>
            </a:r>
            <a:r>
              <a:rPr lang="en-GB" sz="1200" kern="1200" dirty="0" smtClean="0">
                <a:solidFill>
                  <a:schemeClr val="tx1"/>
                </a:solidFill>
                <a:effectLst/>
                <a:latin typeface="+mn-lt"/>
                <a:ea typeface="+mn-ea"/>
                <a:cs typeface="+mn-cs"/>
              </a:rPr>
              <a:t> reads</a:t>
            </a:r>
            <a:r>
              <a:rPr lang="en-GB" sz="1200" kern="1200" baseline="0" dirty="0" smtClean="0">
                <a:solidFill>
                  <a:schemeClr val="tx1"/>
                </a:solidFill>
                <a:effectLst/>
                <a:latin typeface="+mn-lt"/>
                <a:ea typeface="+mn-ea"/>
                <a:cs typeface="+mn-cs"/>
              </a:rPr>
              <a:t> the sequences several times a day.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Then the athlete memorises it,</a:t>
            </a:r>
            <a:r>
              <a:rPr lang="en-GB" sz="1200" kern="1200" baseline="0" dirty="0" smtClean="0">
                <a:solidFill>
                  <a:schemeClr val="tx1"/>
                </a:solidFill>
                <a:effectLst/>
                <a:latin typeface="+mn-lt"/>
                <a:ea typeface="+mn-ea"/>
                <a:cs typeface="+mn-cs"/>
              </a:rPr>
              <a:t> like an inner film sequence.  Next step is to watch the film. </a:t>
            </a:r>
          </a:p>
          <a:p>
            <a:r>
              <a:rPr lang="en-GB" sz="1200" kern="1200" baseline="0" dirty="0" smtClean="0">
                <a:solidFill>
                  <a:schemeClr val="tx1"/>
                </a:solidFill>
                <a:effectLst/>
                <a:latin typeface="+mn-lt"/>
                <a:ea typeface="+mn-ea"/>
                <a:cs typeface="+mn-cs"/>
              </a:rPr>
              <a:t>After that they take five or six important points out of the film an define cruces. For example: one, two, three,</a:t>
            </a:r>
          </a:p>
          <a:p>
            <a:r>
              <a:rPr lang="en-GB" sz="1200" kern="1200" baseline="0" dirty="0" smtClean="0">
                <a:solidFill>
                  <a:schemeClr val="tx1"/>
                </a:solidFill>
                <a:effectLst/>
                <a:latin typeface="+mn-lt"/>
                <a:ea typeface="+mn-ea"/>
                <a:cs typeface="+mn-cs"/>
              </a:rPr>
              <a:t>Or forward up throw</a:t>
            </a:r>
          </a:p>
          <a:p>
            <a:r>
              <a:rPr lang="en-GB" sz="1200" kern="1200" baseline="0" dirty="0" smtClean="0">
                <a:solidFill>
                  <a:schemeClr val="tx1"/>
                </a:solidFill>
                <a:effectLst/>
                <a:latin typeface="+mn-lt"/>
                <a:ea typeface="+mn-ea"/>
                <a:cs typeface="+mn-cs"/>
              </a:rPr>
              <a:t>At last we combine it with the practical training – we take two mental sessions and five practical sessions</a:t>
            </a:r>
          </a:p>
          <a:p>
            <a:r>
              <a:rPr lang="en-GB" sz="1200" kern="1200" dirty="0" smtClean="0">
                <a:solidFill>
                  <a:schemeClr val="tx1"/>
                </a:solidFill>
                <a:effectLst/>
                <a:latin typeface="+mn-lt"/>
                <a:ea typeface="+mn-ea"/>
                <a:cs typeface="+mn-cs"/>
              </a:rPr>
              <a:t>When it comes to practical training</a:t>
            </a:r>
            <a:r>
              <a:rPr lang="en-GB" sz="1200" kern="1200" baseline="0" dirty="0" smtClean="0">
                <a:solidFill>
                  <a:schemeClr val="tx1"/>
                </a:solidFill>
                <a:effectLst/>
                <a:latin typeface="+mn-lt"/>
                <a:ea typeface="+mn-ea"/>
                <a:cs typeface="+mn-cs"/>
              </a:rPr>
              <a:t> the athletes </a:t>
            </a:r>
            <a:r>
              <a:rPr lang="en-GB" sz="1200" kern="1200" dirty="0" smtClean="0">
                <a:solidFill>
                  <a:schemeClr val="tx1"/>
                </a:solidFill>
                <a:effectLst/>
                <a:latin typeface="+mn-lt"/>
                <a:ea typeface="+mn-ea"/>
                <a:cs typeface="+mn-cs"/>
              </a:rPr>
              <a:t>have a clear memorised sequence in their head to support and guide them through the </a:t>
            </a:r>
            <a:r>
              <a:rPr lang="en-GB" sz="1200" kern="1200" dirty="0" err="1" smtClean="0">
                <a:solidFill>
                  <a:schemeClr val="tx1"/>
                </a:solidFill>
                <a:effectLst/>
                <a:latin typeface="+mn-lt"/>
                <a:ea typeface="+mn-ea"/>
                <a:cs typeface="+mn-cs"/>
              </a:rPr>
              <a:t>suplex</a:t>
            </a:r>
            <a:r>
              <a:rPr lang="en-GB"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B779CCFD-66B3-B84B-8563-9AC5097FA950}" type="slidenum">
              <a:rPr lang="de-DE" smtClean="0"/>
              <a:t>8</a:t>
            </a:fld>
            <a:endParaRPr lang="de-DE"/>
          </a:p>
        </p:txBody>
      </p:sp>
    </p:spTree>
    <p:extLst>
      <p:ext uri="{BB962C8B-B14F-4D97-AF65-F5344CB8AC3E}">
        <p14:creationId xmlns:p14="http://schemas.microsoft.com/office/powerpoint/2010/main" val="90578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Here </a:t>
            </a:r>
            <a:r>
              <a:rPr lang="en-GB" noProof="0" dirty="0" err="1" smtClean="0"/>
              <a:t>i</a:t>
            </a:r>
            <a:r>
              <a:rPr lang="en-GB" noProof="0" dirty="0" smtClean="0"/>
              <a:t> would like to show you how we did it in practise with the </a:t>
            </a:r>
            <a:r>
              <a:rPr lang="en-GB" noProof="0" dirty="0" err="1" smtClean="0"/>
              <a:t>suplex</a:t>
            </a:r>
            <a:r>
              <a:rPr lang="en-GB" noProof="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I stand behind my opponent. I lock my arms around her waist. I step forward with my left foot. I get my hip so close to my opponent’s hip that I will be able to give my opponent an explosive push with my hip. My legs are bent. I straighten my legs and with an explosive push I pop her hips and back arch into the bridge. This explosive movement lifts my opponent in a high arch over my right shoulder onto the mat landing on both of her shoulders.</a:t>
            </a:r>
            <a:endParaRPr lang="de-DE" dirty="0" smtClean="0"/>
          </a:p>
          <a:p>
            <a:endParaRPr lang="en-GB" noProof="0" dirty="0"/>
          </a:p>
        </p:txBody>
      </p:sp>
      <p:sp>
        <p:nvSpPr>
          <p:cNvPr id="4" name="Foliennummernplatzhalter 3"/>
          <p:cNvSpPr>
            <a:spLocks noGrp="1"/>
          </p:cNvSpPr>
          <p:nvPr>
            <p:ph type="sldNum" sz="quarter" idx="10"/>
          </p:nvPr>
        </p:nvSpPr>
        <p:spPr/>
        <p:txBody>
          <a:bodyPr/>
          <a:lstStyle/>
          <a:p>
            <a:fld id="{B779CCFD-66B3-B84B-8563-9AC5097FA950}" type="slidenum">
              <a:rPr lang="de-DE" smtClean="0"/>
              <a:t>9</a:t>
            </a:fld>
            <a:endParaRPr lang="de-DE"/>
          </a:p>
        </p:txBody>
      </p:sp>
    </p:spTree>
    <p:extLst>
      <p:ext uri="{BB962C8B-B14F-4D97-AF65-F5344CB8AC3E}">
        <p14:creationId xmlns:p14="http://schemas.microsoft.com/office/powerpoint/2010/main" val="2332593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A2F0292D-1797-49A5-8D2D-8D50C72EF3CC}" type="datetimeFigureOut">
              <a:rPr lang="en-US" smtClean="0"/>
              <a:t>10.05.15</a:t>
            </a:fld>
            <a:endParaRPr lang="en-US"/>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t>‹Nr.›</a:t>
            </a:fld>
            <a:endParaRPr lang="en-US"/>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de-AT" smtClean="0"/>
              <a:t>Mastertitelformat bearbeiten</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smtClean="0"/>
              <a:t>Master-Untertitelformat bearbeiten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ld mit Beschriftung">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de-AT" smtClean="0"/>
              <a:t>Bild auf Platzhalter ziehen oder durch Klicken auf Symbol hinzufügen</a:t>
            </a:r>
            <a:endParaRPr/>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de-AT" smtClean="0"/>
              <a:t>Mastertitelformat bearbeiten</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e Placeholder 4"/>
          <p:cNvSpPr>
            <a:spLocks noGrp="1"/>
          </p:cNvSpPr>
          <p:nvPr>
            <p:ph type="dt" sz="half" idx="10"/>
          </p:nvPr>
        </p:nvSpPr>
        <p:spPr/>
        <p:txBody>
          <a:bodyPr/>
          <a:lstStyle/>
          <a:p>
            <a:fld id="{A2F0292D-1797-49A5-8D2D-8D50C72EF3CC}" type="datetimeFigureOut">
              <a:rPr lang="en-US" smtClean="0"/>
              <a:t>10.05.15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ld mit Beschriftung, Variante">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de-AT" smtClean="0"/>
              <a:t>Bild auf Platzhalter ziehen oder durch Klicken auf Symbol hinzufügen</a:t>
            </a:r>
            <a:endParaRPr/>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de-AT" smtClean="0"/>
              <a:t>Mastertitelformat bearbeiten</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e Placeholder 4"/>
          <p:cNvSpPr>
            <a:spLocks noGrp="1"/>
          </p:cNvSpPr>
          <p:nvPr>
            <p:ph type="dt" sz="half" idx="10"/>
          </p:nvPr>
        </p:nvSpPr>
        <p:spPr/>
        <p:txBody>
          <a:bodyPr/>
          <a:lstStyle/>
          <a:p>
            <a:fld id="{A2F0292D-1797-49A5-8D2D-8D50C72EF3CC}" type="datetimeFigureOut">
              <a:rPr lang="en-US" smtClean="0"/>
              <a:t>10.05.15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Bilder mit Beschriftung">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de-AT" smtClean="0"/>
              <a:t>Bild auf Platzhalter ziehen oder durch Klicken auf Symbol hinzufügen</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de-AT" smtClean="0"/>
              <a:t>Mastertitelformat bearbeiten</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e Placeholder 4"/>
          <p:cNvSpPr>
            <a:spLocks noGrp="1"/>
          </p:cNvSpPr>
          <p:nvPr>
            <p:ph type="dt" sz="half" idx="10"/>
          </p:nvPr>
        </p:nvSpPr>
        <p:spPr/>
        <p:txBody>
          <a:bodyPr/>
          <a:lstStyle/>
          <a:p>
            <a:fld id="{A2F0292D-1797-49A5-8D2D-8D50C72EF3CC}" type="datetimeFigureOut">
              <a:rPr lang="en-US" smtClean="0"/>
              <a:t>10.05.15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‹Nr.›</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de-AT" smtClean="0"/>
              <a:t>Bild auf Platzhalter ziehen oder durch Klicken auf Symbol hinzufügen</a:t>
            </a:r>
            <a:endParaRPr/>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de-AT" smtClean="0"/>
              <a:t>Bild auf Platzhalter ziehen oder durch Klicken auf Symbol hinzufügen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Bilder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de-AT" smtClean="0"/>
              <a:t>Mastertitelformat bearbeiten</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e Placeholder 4"/>
          <p:cNvSpPr>
            <a:spLocks noGrp="1"/>
          </p:cNvSpPr>
          <p:nvPr>
            <p:ph type="dt" sz="half" idx="10"/>
          </p:nvPr>
        </p:nvSpPr>
        <p:spPr/>
        <p:txBody>
          <a:bodyPr/>
          <a:lstStyle/>
          <a:p>
            <a:fld id="{A2F0292D-1797-49A5-8D2D-8D50C72EF3CC}" type="datetimeFigureOut">
              <a:rPr lang="en-US" smtClean="0"/>
              <a:t>10.05.15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‹Nr.›</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de-AT" smtClean="0"/>
              <a:t>Bild auf Platzhalter ziehen oder durch Klicken auf Symbol hinzufügen</a:t>
            </a:r>
            <a:endParaRPr/>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de-AT" smtClean="0"/>
              <a:t>Bild auf Platzhalter ziehen oder durch Klicken auf Symbol hinzufügen</a:t>
            </a:r>
            <a:endParaRPr/>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de-AT" smtClean="0"/>
              <a:t>Bild auf Platzhalter ziehen oder durch Klicken auf Symbol hinzufügen</a:t>
            </a:r>
            <a:endParaRPr/>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de-AT" smtClean="0"/>
              <a:t>Bild auf Platzhalter ziehen oder durch Klicken auf Symbol hinzufügen</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Bilder, 2 Beschriftunge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e Placeholder 4"/>
          <p:cNvSpPr>
            <a:spLocks noGrp="1"/>
          </p:cNvSpPr>
          <p:nvPr>
            <p:ph type="dt" sz="half" idx="10"/>
          </p:nvPr>
        </p:nvSpPr>
        <p:spPr/>
        <p:txBody>
          <a:bodyPr/>
          <a:lstStyle/>
          <a:p>
            <a:fld id="{A2F0292D-1797-49A5-8D2D-8D50C72EF3CC}" type="datetimeFigureOut">
              <a:rPr lang="en-US" smtClean="0"/>
              <a:t>10.05.15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‹Nr.›</a:t>
            </a:fld>
            <a:endParaRPr lang="en-US"/>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de-AT" smtClean="0"/>
              <a:t>Bild auf Platzhalter ziehen oder durch Klicken auf Symbol hinzufügen</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de-AT" smtClean="0"/>
              <a:t>Bild auf Platzhalter ziehen oder durch Klicken auf Symbol hinzufügen</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er, 3 Beschriftunge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e Placeholder 4"/>
          <p:cNvSpPr>
            <a:spLocks noGrp="1"/>
          </p:cNvSpPr>
          <p:nvPr>
            <p:ph type="dt" sz="half" idx="10"/>
          </p:nvPr>
        </p:nvSpPr>
        <p:spPr/>
        <p:txBody>
          <a:bodyPr/>
          <a:lstStyle/>
          <a:p>
            <a:fld id="{A2F0292D-1797-49A5-8D2D-8D50C72EF3CC}" type="datetimeFigureOut">
              <a:rPr lang="en-US" smtClean="0"/>
              <a:t>10.05.15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‹Nr.›</a:t>
            </a:fld>
            <a:endParaRPr lang="en-US"/>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de-AT" smtClean="0"/>
              <a:t>Bild auf Platzhalter ziehen oder durch Klicken auf Symbol hinzufügen</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de-AT" smtClean="0"/>
              <a:t>Bild auf Platzhalter ziehen oder durch Klicken auf Symbol hinzufügen</a:t>
            </a:r>
            <a:endParaRP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de-AT" smtClean="0"/>
              <a:t>Bild auf Platzhalter ziehen oder durch Klicken auf Symbol hinzufügen</a:t>
            </a:r>
            <a:endParaRPr/>
          </a:p>
        </p:txBody>
      </p:sp>
      <p:sp>
        <p:nvSpPr>
          <p:cNvPr id="13" name="Text Placeholder 3"/>
          <p:cNvSpPr>
            <a:spLocks noGrp="1"/>
          </p:cNvSpPr>
          <p:nvPr>
            <p:ph type="body" sz="half" idx="19"/>
          </p:nvPr>
        </p:nvSpPr>
        <p:spPr>
          <a:xfrm>
            <a:off x="5840505" y="3133941"/>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16" name="Text Placeholder 3"/>
          <p:cNvSpPr>
            <a:spLocks noGrp="1"/>
          </p:cNvSpPr>
          <p:nvPr>
            <p:ph type="body" sz="half" idx="21"/>
          </p:nvPr>
        </p:nvSpPr>
        <p:spPr>
          <a:xfrm>
            <a:off x="5840505" y="5135813"/>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de-AT" smtClean="0"/>
              <a:t>Mastertitelformat bearbeiten</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lvl5pPr>
              <a:defRPr/>
            </a:lvl5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10.05.15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de-AT" smtClean="0"/>
              <a:t>Mastertitelformat bearbeiten</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10.05.15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mtClean="0"/>
              <a:t>Mastertitelformat bearbeiten</a:t>
            </a:r>
            <a:endParaRPr/>
          </a:p>
        </p:txBody>
      </p:sp>
      <p:sp>
        <p:nvSpPr>
          <p:cNvPr id="3" name="Content Placeholder 2"/>
          <p:cNvSpPr>
            <a:spLocks noGrp="1"/>
          </p:cNvSpPr>
          <p:nvPr>
            <p:ph idx="1"/>
          </p:nvPr>
        </p:nvSpPr>
        <p:spPr/>
        <p:txBody>
          <a:bodyPr>
            <a:normAutofit/>
          </a:bodyPr>
          <a:lstStyle>
            <a:lvl5pPr>
              <a:defRPr/>
            </a:lvl5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10.05.15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folie mit 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F0292D-1797-49A5-8D2D-8D50C72EF3CC}" type="datetimeFigureOut">
              <a:rPr lang="en-US" smtClean="0"/>
              <a:t>10.05.15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a:lstStyle>
            <a:lvl1pPr algn="ctr">
              <a:defRPr sz="900">
                <a:solidFill>
                  <a:schemeClr val="bg1">
                    <a:lumMod val="75000"/>
                  </a:schemeClr>
                </a:solidFill>
              </a:defRPr>
            </a:lvl1pPr>
          </a:lstStyle>
          <a:p>
            <a:fld id="{D6CC888B-D9F9-4E54-B722-F151A9F45E95}" type="slidenum">
              <a:rPr lang="en-US" smtClean="0"/>
              <a:t>‹Nr.›</a:t>
            </a:fld>
            <a:endParaRPr lang="en-US"/>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de-AT" smtClean="0"/>
              <a:t>Bild auf Platzhalter ziehen oder durch Klicken auf Symbol hinzufügen</a:t>
            </a:r>
            <a:endParaRPr/>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de-AT" smtClean="0"/>
              <a:t>Mastertitelformat bearbeiten</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smtClean="0"/>
              <a:t>Master-Untertitelformat bearbeiten</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Abschnittsüberschrift">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de-AT" smtClean="0"/>
              <a:t>Mastertitelformat bearbeiten</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smtClean="0"/>
              <a:t>Mastertextformat bearbeiten</a:t>
            </a:r>
          </a:p>
        </p:txBody>
      </p:sp>
      <p:sp>
        <p:nvSpPr>
          <p:cNvPr id="4" name="Date Placeholder 3"/>
          <p:cNvSpPr>
            <a:spLocks noGrp="1"/>
          </p:cNvSpPr>
          <p:nvPr>
            <p:ph type="dt" sz="half" idx="10"/>
          </p:nvPr>
        </p:nvSpPr>
        <p:spPr>
          <a:xfrm>
            <a:off x="6553200" y="6356350"/>
            <a:ext cx="2133600" cy="365125"/>
          </a:xfrm>
        </p:spPr>
        <p:txBody>
          <a:bodyPr/>
          <a:lstStyle/>
          <a:p>
            <a:fld id="{A2F0292D-1797-49A5-8D2D-8D50C72EF3CC}" type="datetimeFigureOut">
              <a:rPr lang="en-US" smtClean="0"/>
              <a:t>10.05.15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8"/>
            <a:ext cx="4800600" cy="886968"/>
          </a:xfrm>
        </p:spPr>
        <p:txBody>
          <a:bodyPr lIns="45720"/>
          <a:lstStyle/>
          <a:p>
            <a:r>
              <a:rPr lang="de-AT" smtClean="0"/>
              <a:t>Mastertitelformat bearbeiten</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dirty="0"/>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dirty="0"/>
          </a:p>
        </p:txBody>
      </p:sp>
      <p:sp>
        <p:nvSpPr>
          <p:cNvPr id="5" name="Date Placeholder 4"/>
          <p:cNvSpPr>
            <a:spLocks noGrp="1"/>
          </p:cNvSpPr>
          <p:nvPr>
            <p:ph type="dt" sz="half" idx="10"/>
          </p:nvPr>
        </p:nvSpPr>
        <p:spPr/>
        <p:txBody>
          <a:bodyPr/>
          <a:lstStyle/>
          <a:p>
            <a:fld id="{A2F0292D-1797-49A5-8D2D-8D50C72EF3CC}" type="datetimeFigureOut">
              <a:rPr lang="en-US" smtClean="0"/>
              <a:t>10.05.15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21040" y="363071"/>
            <a:ext cx="609600" cy="365125"/>
          </a:xfrm>
        </p:spPr>
        <p:txBody>
          <a:bodyPr/>
          <a:lstStyle/>
          <a:p>
            <a:fld id="{D6CC888B-D9F9-4E54-B722-F151A9F45E95}"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de-AT" smtClean="0"/>
              <a:t>Mastertitelformat bearbeiten</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dirty="0"/>
          </a:p>
        </p:txBody>
      </p:sp>
      <p:sp>
        <p:nvSpPr>
          <p:cNvPr id="7" name="Date Placeholder 6"/>
          <p:cNvSpPr>
            <a:spLocks noGrp="1"/>
          </p:cNvSpPr>
          <p:nvPr>
            <p:ph type="dt" sz="half" idx="10"/>
          </p:nvPr>
        </p:nvSpPr>
        <p:spPr/>
        <p:txBody>
          <a:bodyPr/>
          <a:lstStyle/>
          <a:p>
            <a:fld id="{A2F0292D-1797-49A5-8D2D-8D50C72EF3CC}" type="datetimeFigureOut">
              <a:rPr lang="en-US" smtClean="0"/>
              <a:t>10.05.15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21729" y="365760"/>
            <a:ext cx="609600" cy="365125"/>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D6CC888B-D9F9-4E54-B722-F151A9F45E95}" type="slidenum">
              <a:rPr lang="en-US" smtClean="0"/>
              <a:t>‹Nr.›</a:t>
            </a:fld>
            <a:endParaRPr lang="en-US"/>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de-AT" smtClean="0"/>
              <a:t>Mastertitelformat bearbeiten</a:t>
            </a:r>
            <a:endParaRPr/>
          </a:p>
        </p:txBody>
      </p:sp>
      <p:sp>
        <p:nvSpPr>
          <p:cNvPr id="3" name="Date Placeholder 2"/>
          <p:cNvSpPr>
            <a:spLocks noGrp="1"/>
          </p:cNvSpPr>
          <p:nvPr>
            <p:ph type="dt" sz="half" idx="10"/>
          </p:nvPr>
        </p:nvSpPr>
        <p:spPr/>
        <p:txBody>
          <a:bodyPr/>
          <a:lstStyle/>
          <a:p>
            <a:fld id="{A2F0292D-1797-49A5-8D2D-8D50C72EF3CC}" type="datetimeFigureOut">
              <a:rPr lang="en-US" smtClean="0"/>
              <a:t>10.05.15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321040" y="365760"/>
            <a:ext cx="609600" cy="365125"/>
          </a:xfrm>
        </p:spPr>
        <p:txBody>
          <a:bodyPr/>
          <a:lstStyle/>
          <a:p>
            <a:fld id="{D6CC888B-D9F9-4E54-B722-F151A9F45E95}" type="slidenum">
              <a:rPr lang="en-US" smtClean="0"/>
              <a:t>‹Nr.›</a:t>
            </a:fld>
            <a:endParaRPr lang="en-US"/>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0292D-1797-49A5-8D2D-8D50C72EF3CC}" type="datetimeFigureOut">
              <a:rPr lang="en-US" smtClean="0"/>
              <a:t>10.05.15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321040" y="365760"/>
            <a:ext cx="609600" cy="365125"/>
          </a:xfrm>
        </p:spPr>
        <p:txBody>
          <a:bodyPr/>
          <a:lstStyle/>
          <a:p>
            <a:fld id="{D6CC888B-D9F9-4E54-B722-F151A9F45E95}" type="slidenum">
              <a:rPr lang="en-US" smtClean="0"/>
              <a:t>‹Nr.›</a:t>
            </a:fld>
            <a:endParaRPr lang="en-US"/>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de-AT" smtClean="0"/>
              <a:t>Mastertitelformat bearbeiten</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dirty="0"/>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e Placeholder 4"/>
          <p:cNvSpPr>
            <a:spLocks noGrp="1"/>
          </p:cNvSpPr>
          <p:nvPr>
            <p:ph type="dt" sz="half" idx="10"/>
          </p:nvPr>
        </p:nvSpPr>
        <p:spPr/>
        <p:txBody>
          <a:bodyPr/>
          <a:lstStyle/>
          <a:p>
            <a:fld id="{A2F0292D-1797-49A5-8D2D-8D50C72EF3CC}" type="datetimeFigureOut">
              <a:rPr lang="en-US" smtClean="0"/>
              <a:t>10.05.15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fld id="{A2F0292D-1797-49A5-8D2D-8D50C72EF3CC}" type="datetimeFigureOut">
              <a:rPr lang="en-US" smtClean="0"/>
              <a:t>10.05.15</a:t>
            </a:fld>
            <a:endParaRPr lang="en-US"/>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de-AT" smtClean="0"/>
              <a:t>Mastertitelformat bearbeiten</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en-US"/>
          </a:p>
        </p:txBody>
      </p:sp>
      <p:sp>
        <p:nvSpPr>
          <p:cNvPr id="6" name="Slide Number Placeholder 5"/>
          <p:cNvSpPr>
            <a:spLocks noGrp="1"/>
          </p:cNvSpPr>
          <p:nvPr>
            <p:ph type="sldNum" sz="quarter" idx="4"/>
          </p:nvPr>
        </p:nvSpPr>
        <p:spPr>
          <a:xfrm>
            <a:off x="1752600" y="2877671"/>
            <a:ext cx="609600" cy="365125"/>
          </a:xfrm>
          <a:prstGeom prst="rect">
            <a:avLst/>
          </a:prstGeom>
        </p:spPr>
        <p:txBody>
          <a:bodyPr vert="horz" lIns="91440" tIns="45720" rIns="91440" bIns="45720" rtlCol="0" anchor="ctr"/>
          <a:lstStyle>
            <a:lvl1pPr algn="l">
              <a:defRPr sz="1800" b="1">
                <a:solidFill>
                  <a:schemeClr val="accent1"/>
                </a:solidFill>
              </a:defRPr>
            </a:lvl1pPr>
          </a:lstStyle>
          <a:p>
            <a:fld id="{D6CC888B-D9F9-4E54-B722-F151A9F45E95}" type="slidenum">
              <a:rPr lang="en-US" smtClean="0"/>
              <a:t>‹Nr.›</a:t>
            </a:fld>
            <a:endParaRPr lang="en-US"/>
          </a:p>
        </p:txBody>
      </p:sp>
      <p:grpSp>
        <p:nvGrpSpPr>
          <p:cNvPr id="7" name="Group 18"/>
          <p:cNvGrpSpPr/>
          <p:nvPr/>
        </p:nvGrpSpPr>
        <p:grpSpPr>
          <a:xfrm>
            <a:off x="842682"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smtClean="0"/>
              <a:t>Sports Psychological Interventions </a:t>
            </a:r>
            <a:endParaRPr lang="en-GB" dirty="0"/>
          </a:p>
        </p:txBody>
      </p:sp>
      <p:sp>
        <p:nvSpPr>
          <p:cNvPr id="3" name="Untertitel 2"/>
          <p:cNvSpPr>
            <a:spLocks noGrp="1"/>
          </p:cNvSpPr>
          <p:nvPr>
            <p:ph type="subTitle" idx="1"/>
          </p:nvPr>
        </p:nvSpPr>
        <p:spPr>
          <a:xfrm>
            <a:off x="4651248" y="3715466"/>
            <a:ext cx="3273552" cy="530352"/>
          </a:xfrm>
        </p:spPr>
        <p:txBody>
          <a:bodyPr>
            <a:normAutofit/>
          </a:bodyPr>
          <a:lstStyle/>
          <a:p>
            <a:r>
              <a:rPr lang="en-GB" dirty="0" smtClean="0"/>
              <a:t>Theoretical and practical experience in women wrestling</a:t>
            </a:r>
          </a:p>
        </p:txBody>
      </p:sp>
      <p:sp>
        <p:nvSpPr>
          <p:cNvPr id="6" name="Textfeld 5"/>
          <p:cNvSpPr txBox="1"/>
          <p:nvPr/>
        </p:nvSpPr>
        <p:spPr>
          <a:xfrm>
            <a:off x="5338227" y="6036724"/>
            <a:ext cx="3644715" cy="338554"/>
          </a:xfrm>
          <a:prstGeom prst="rect">
            <a:avLst/>
          </a:prstGeom>
          <a:noFill/>
        </p:spPr>
        <p:txBody>
          <a:bodyPr wrap="square" rtlCol="0">
            <a:spAutoFit/>
          </a:bodyPr>
          <a:lstStyle/>
          <a:p>
            <a:r>
              <a:rPr lang="de-DE" sz="1600" dirty="0" err="1" smtClean="0"/>
              <a:t>MMag</a:t>
            </a:r>
            <a:r>
              <a:rPr lang="de-DE" sz="1600" dirty="0" smtClean="0"/>
              <a:t>. Angelika Fetz-Hartmann</a:t>
            </a:r>
            <a:endParaRPr lang="de-DE" sz="1600" dirty="0"/>
          </a:p>
        </p:txBody>
      </p:sp>
    </p:spTree>
    <p:extLst>
      <p:ext uri="{BB962C8B-B14F-4D97-AF65-F5344CB8AC3E}">
        <p14:creationId xmlns:p14="http://schemas.microsoft.com/office/powerpoint/2010/main" val="4991936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MENTAL IMAGERY</a:t>
            </a:r>
            <a:endParaRPr lang="de-DE" dirty="0"/>
          </a:p>
        </p:txBody>
      </p:sp>
      <p:sp>
        <p:nvSpPr>
          <p:cNvPr id="3" name="Inhaltsplatzhalter 2"/>
          <p:cNvSpPr>
            <a:spLocks noGrp="1"/>
          </p:cNvSpPr>
          <p:nvPr>
            <p:ph idx="1"/>
          </p:nvPr>
        </p:nvSpPr>
        <p:spPr/>
        <p:txBody>
          <a:bodyPr/>
          <a:lstStyle/>
          <a:p>
            <a:r>
              <a:rPr lang="en-GB" dirty="0" smtClean="0"/>
              <a:t>Same pattern in the brain </a:t>
            </a:r>
          </a:p>
          <a:p>
            <a:r>
              <a:rPr lang="en-GB" dirty="0" smtClean="0"/>
              <a:t>Visualize the fight before you go on the mat</a:t>
            </a:r>
          </a:p>
          <a:p>
            <a:r>
              <a:rPr lang="en-GB" dirty="0" smtClean="0"/>
              <a:t>For pre - competitive moods and competitive moods</a:t>
            </a:r>
          </a:p>
          <a:p>
            <a:r>
              <a:rPr lang="en-GB" dirty="0" smtClean="0"/>
              <a:t>Energy levels - nervous</a:t>
            </a:r>
            <a:endParaRPr lang="en-GB" dirty="0"/>
          </a:p>
        </p:txBody>
      </p:sp>
    </p:spTree>
    <p:extLst>
      <p:ext uri="{BB962C8B-B14F-4D97-AF65-F5344CB8AC3E}">
        <p14:creationId xmlns:p14="http://schemas.microsoft.com/office/powerpoint/2010/main" val="26412438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MENTAL IMAGERY</a:t>
            </a:r>
            <a:endParaRPr lang="de-DE" dirty="0"/>
          </a:p>
        </p:txBody>
      </p:sp>
      <p:sp>
        <p:nvSpPr>
          <p:cNvPr id="3" name="Inhaltsplatzhalter 2"/>
          <p:cNvSpPr>
            <a:spLocks noGrp="1"/>
          </p:cNvSpPr>
          <p:nvPr>
            <p:ph idx="1"/>
          </p:nvPr>
        </p:nvSpPr>
        <p:spPr/>
        <p:txBody>
          <a:bodyPr/>
          <a:lstStyle/>
          <a:p>
            <a:r>
              <a:rPr lang="en-GB" dirty="0" smtClean="0"/>
              <a:t>Familiarise with competition site</a:t>
            </a:r>
          </a:p>
          <a:p>
            <a:r>
              <a:rPr lang="en-GB" dirty="0" smtClean="0"/>
              <a:t>Motivation</a:t>
            </a:r>
          </a:p>
          <a:p>
            <a:r>
              <a:rPr lang="en-GB" dirty="0" smtClean="0"/>
              <a:t>Perfect skills</a:t>
            </a:r>
          </a:p>
          <a:p>
            <a:r>
              <a:rPr lang="en-GB" dirty="0" smtClean="0"/>
              <a:t>Reduce negative thoughts</a:t>
            </a:r>
          </a:p>
          <a:p>
            <a:r>
              <a:rPr lang="en-GB" dirty="0" smtClean="0"/>
              <a:t>Refocus </a:t>
            </a:r>
            <a:endParaRPr lang="en-GB" dirty="0"/>
          </a:p>
        </p:txBody>
      </p:sp>
    </p:spTree>
    <p:extLst>
      <p:ext uri="{BB962C8B-B14F-4D97-AF65-F5344CB8AC3E}">
        <p14:creationId xmlns:p14="http://schemas.microsoft.com/office/powerpoint/2010/main" val="29472870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MENTAL IMAGERY RULES</a:t>
            </a:r>
            <a:endParaRPr lang="de-DE" dirty="0"/>
          </a:p>
        </p:txBody>
      </p:sp>
      <p:sp>
        <p:nvSpPr>
          <p:cNvPr id="3" name="Inhaltsplatzhalter 2"/>
          <p:cNvSpPr>
            <a:spLocks noGrp="1"/>
          </p:cNvSpPr>
          <p:nvPr>
            <p:ph idx="1"/>
          </p:nvPr>
        </p:nvSpPr>
        <p:spPr/>
        <p:txBody>
          <a:bodyPr/>
          <a:lstStyle/>
          <a:p>
            <a:r>
              <a:rPr lang="en-GB" dirty="0" smtClean="0"/>
              <a:t>Be calm and relaxed</a:t>
            </a:r>
          </a:p>
          <a:p>
            <a:r>
              <a:rPr lang="en-GB" dirty="0" smtClean="0"/>
              <a:t>Use all senses</a:t>
            </a:r>
          </a:p>
          <a:p>
            <a:r>
              <a:rPr lang="en-GB" dirty="0" smtClean="0"/>
              <a:t>Control Mental Images</a:t>
            </a:r>
          </a:p>
          <a:p>
            <a:r>
              <a:rPr lang="en-GB" dirty="0" smtClean="0"/>
              <a:t>Practice simple</a:t>
            </a:r>
          </a:p>
          <a:p>
            <a:r>
              <a:rPr lang="en-GB" dirty="0" smtClean="0"/>
              <a:t>Practice, Practice, Practice</a:t>
            </a:r>
          </a:p>
        </p:txBody>
      </p:sp>
    </p:spTree>
    <p:extLst>
      <p:ext uri="{BB962C8B-B14F-4D97-AF65-F5344CB8AC3E}">
        <p14:creationId xmlns:p14="http://schemas.microsoft.com/office/powerpoint/2010/main" val="10051557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Power Pictures</a:t>
            </a:r>
            <a:endParaRPr lang="de-DE" dirty="0"/>
          </a:p>
        </p:txBody>
      </p:sp>
      <p:pic>
        <p:nvPicPr>
          <p:cNvPr id="4" name="Inhaltsplatzhalter 3" descr="IMG_2262.jpg"/>
          <p:cNvPicPr>
            <a:picLocks noGrp="1" noChangeAspect="1"/>
          </p:cNvPicPr>
          <p:nvPr>
            <p:ph idx="1"/>
          </p:nvPr>
        </p:nvPicPr>
        <p:blipFill>
          <a:blip r:embed="rId3" cstate="print">
            <a:extLst>
              <a:ext uri="{28A0092B-C50C-407E-A947-70E740481C1C}">
                <a14:useLocalDpi xmlns:a14="http://schemas.microsoft.com/office/drawing/2010/main" val="0"/>
              </a:ext>
            </a:extLst>
          </a:blip>
          <a:srcRect l="4814" r="4814"/>
          <a:stretch>
            <a:fillRect/>
          </a:stretch>
        </p:blipFill>
        <p:spPr>
          <a:xfrm>
            <a:off x="282223" y="2246662"/>
            <a:ext cx="4120444" cy="3419632"/>
          </a:xfrm>
        </p:spPr>
      </p:pic>
      <p:pic>
        <p:nvPicPr>
          <p:cNvPr id="5" name="Bild 4" descr="IMG_226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4889" y="2246662"/>
            <a:ext cx="4402667" cy="3302000"/>
          </a:xfrm>
          <a:prstGeom prst="rect">
            <a:avLst/>
          </a:prstGeom>
        </p:spPr>
      </p:pic>
    </p:spTree>
    <p:extLst>
      <p:ext uri="{BB962C8B-B14F-4D97-AF65-F5344CB8AC3E}">
        <p14:creationId xmlns:p14="http://schemas.microsoft.com/office/powerpoint/2010/main" val="16802335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8999" y="685800"/>
            <a:ext cx="5167923" cy="886968"/>
          </a:xfrm>
        </p:spPr>
        <p:txBody>
          <a:bodyPr/>
          <a:lstStyle/>
          <a:p>
            <a:r>
              <a:rPr lang="de-DE" dirty="0" smtClean="0"/>
              <a:t>MENTAL IMAGERY BENEFITS</a:t>
            </a:r>
            <a:endParaRPr lang="de-DE" dirty="0"/>
          </a:p>
        </p:txBody>
      </p:sp>
      <p:sp>
        <p:nvSpPr>
          <p:cNvPr id="3" name="Inhaltsplatzhalter 2"/>
          <p:cNvSpPr>
            <a:spLocks noGrp="1"/>
          </p:cNvSpPr>
          <p:nvPr>
            <p:ph idx="1"/>
          </p:nvPr>
        </p:nvSpPr>
        <p:spPr>
          <a:xfrm>
            <a:off x="3429000" y="2020888"/>
            <a:ext cx="4946602" cy="4105275"/>
          </a:xfrm>
        </p:spPr>
        <p:txBody>
          <a:bodyPr/>
          <a:lstStyle/>
          <a:p>
            <a:r>
              <a:rPr lang="en-GB" dirty="0" smtClean="0">
                <a:solidFill>
                  <a:schemeClr val="tx1"/>
                </a:solidFill>
              </a:rPr>
              <a:t>self confidence</a:t>
            </a:r>
          </a:p>
          <a:p>
            <a:r>
              <a:rPr lang="en-GB" dirty="0" smtClean="0">
                <a:solidFill>
                  <a:schemeClr val="tx1"/>
                </a:solidFill>
              </a:rPr>
              <a:t>pre-competition and competition strategies </a:t>
            </a:r>
            <a:r>
              <a:rPr lang="en-GB" dirty="0" smtClean="0">
                <a:solidFill>
                  <a:schemeClr val="tx1"/>
                </a:solidFill>
              </a:rPr>
              <a:t>- </a:t>
            </a:r>
            <a:r>
              <a:rPr lang="en-GB" dirty="0" smtClean="0">
                <a:solidFill>
                  <a:schemeClr val="tx1"/>
                </a:solidFill>
              </a:rPr>
              <a:t>teach </a:t>
            </a:r>
            <a:r>
              <a:rPr lang="en-GB" dirty="0" smtClean="0">
                <a:solidFill>
                  <a:schemeClr val="tx1"/>
                </a:solidFill>
              </a:rPr>
              <a:t>athletes to cope with new </a:t>
            </a:r>
            <a:r>
              <a:rPr lang="en-GB" dirty="0" smtClean="0">
                <a:solidFill>
                  <a:schemeClr val="tx1"/>
                </a:solidFill>
              </a:rPr>
              <a:t>situations</a:t>
            </a:r>
            <a:endParaRPr lang="en-GB" dirty="0" smtClean="0">
              <a:solidFill>
                <a:schemeClr val="tx1"/>
              </a:solidFill>
            </a:endParaRPr>
          </a:p>
          <a:p>
            <a:r>
              <a:rPr lang="en-GB" dirty="0" smtClean="0">
                <a:solidFill>
                  <a:schemeClr val="tx1"/>
                </a:solidFill>
              </a:rPr>
              <a:t> </a:t>
            </a:r>
            <a:r>
              <a:rPr lang="en-GB" dirty="0" smtClean="0">
                <a:solidFill>
                  <a:schemeClr val="tx1"/>
                </a:solidFill>
              </a:rPr>
              <a:t>focus </a:t>
            </a:r>
            <a:r>
              <a:rPr lang="en-GB" dirty="0" smtClean="0">
                <a:solidFill>
                  <a:schemeClr val="tx1"/>
                </a:solidFill>
              </a:rPr>
              <a:t>attention or concentrate on a particular </a:t>
            </a:r>
            <a:r>
              <a:rPr lang="en-GB" dirty="0" smtClean="0">
                <a:solidFill>
                  <a:schemeClr val="tx1"/>
                </a:solidFill>
              </a:rPr>
              <a:t>skill</a:t>
            </a:r>
          </a:p>
          <a:p>
            <a:r>
              <a:rPr lang="en-GB" dirty="0"/>
              <a:t>mentally practicing a motor skill influences performance somewhat better than no practice at all</a:t>
            </a:r>
            <a:endParaRPr lang="en-GB" dirty="0">
              <a:solidFill>
                <a:schemeClr val="tx1"/>
              </a:solidFill>
            </a:endParaRPr>
          </a:p>
        </p:txBody>
      </p:sp>
    </p:spTree>
    <p:extLst>
      <p:ext uri="{BB962C8B-B14F-4D97-AF65-F5344CB8AC3E}">
        <p14:creationId xmlns:p14="http://schemas.microsoft.com/office/powerpoint/2010/main" val="10842894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SUMMERY</a:t>
            </a:r>
            <a:endParaRPr lang="en-GB" dirty="0"/>
          </a:p>
        </p:txBody>
      </p:sp>
      <p:sp>
        <p:nvSpPr>
          <p:cNvPr id="3" name="Inhaltsplatzhalter 2"/>
          <p:cNvSpPr>
            <a:spLocks noGrp="1"/>
          </p:cNvSpPr>
          <p:nvPr>
            <p:ph idx="1"/>
          </p:nvPr>
        </p:nvSpPr>
        <p:spPr/>
        <p:txBody>
          <a:bodyPr/>
          <a:lstStyle/>
          <a:p>
            <a:r>
              <a:rPr lang="en-GB" dirty="0" smtClean="0"/>
              <a:t>Three interventions with two athletes</a:t>
            </a:r>
          </a:p>
          <a:p>
            <a:r>
              <a:rPr lang="en-GB" dirty="0" smtClean="0"/>
              <a:t>Helpful for Motivation</a:t>
            </a:r>
          </a:p>
          <a:p>
            <a:r>
              <a:rPr lang="en-GB" dirty="0" smtClean="0"/>
              <a:t>Learned how to set goals correctly</a:t>
            </a:r>
          </a:p>
          <a:p>
            <a:r>
              <a:rPr lang="en-GB" dirty="0" smtClean="0"/>
              <a:t>Helpful for learning a new technique</a:t>
            </a:r>
          </a:p>
          <a:p>
            <a:r>
              <a:rPr lang="en-GB" dirty="0" smtClean="0"/>
              <a:t>Helpful for handling situations in training and competition</a:t>
            </a:r>
          </a:p>
          <a:p>
            <a:endParaRPr lang="de-DE" dirty="0"/>
          </a:p>
        </p:txBody>
      </p:sp>
    </p:spTree>
    <p:extLst>
      <p:ext uri="{BB962C8B-B14F-4D97-AF65-F5344CB8AC3E}">
        <p14:creationId xmlns:p14="http://schemas.microsoft.com/office/powerpoint/2010/main" val="3862716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Literature</a:t>
            </a:r>
            <a:endParaRPr lang="de-DE" dirty="0"/>
          </a:p>
        </p:txBody>
      </p:sp>
      <p:sp>
        <p:nvSpPr>
          <p:cNvPr id="3" name="Inhaltsplatzhalter 2"/>
          <p:cNvSpPr>
            <a:spLocks noGrp="1"/>
          </p:cNvSpPr>
          <p:nvPr>
            <p:ph idx="1"/>
          </p:nvPr>
        </p:nvSpPr>
        <p:spPr>
          <a:xfrm>
            <a:off x="856442" y="1572768"/>
            <a:ext cx="8287557" cy="5071150"/>
          </a:xfrm>
        </p:spPr>
        <p:txBody>
          <a:bodyPr>
            <a:normAutofit fontScale="62500" lnSpcReduction="20000"/>
          </a:bodyPr>
          <a:lstStyle/>
          <a:p>
            <a:r>
              <a:rPr lang="de-DE" dirty="0" err="1" smtClean="0"/>
              <a:t>Almer</a:t>
            </a:r>
            <a:r>
              <a:rPr lang="de-DE" dirty="0" err="1"/>
              <a:t>,W</a:t>
            </a:r>
            <a:r>
              <a:rPr lang="de-DE" dirty="0"/>
              <a:t>., </a:t>
            </a:r>
            <a:r>
              <a:rPr lang="de-DE" dirty="0" err="1"/>
              <a:t>Bernatzky</a:t>
            </a:r>
            <a:r>
              <a:rPr lang="de-DE" dirty="0"/>
              <a:t>, P., </a:t>
            </a:r>
            <a:r>
              <a:rPr lang="de-DE" dirty="0" err="1"/>
              <a:t>Knörzer</a:t>
            </a:r>
            <a:r>
              <a:rPr lang="de-DE" dirty="0"/>
              <a:t>, W. (2006). Integratives Mentaltraining im Sport. Aachen: </a:t>
            </a:r>
            <a:r>
              <a:rPr lang="de-DE" dirty="0" err="1"/>
              <a:t>Meyer&amp;Meyer</a:t>
            </a:r>
            <a:r>
              <a:rPr lang="de-DE" dirty="0"/>
              <a:t>.</a:t>
            </a:r>
          </a:p>
          <a:p>
            <a:r>
              <a:rPr lang="de-DE" dirty="0" err="1"/>
              <a:t>Amesberger</a:t>
            </a:r>
            <a:r>
              <a:rPr lang="de-DE" dirty="0"/>
              <a:t>. G. &amp; Schauer, G. (1999). Sportpsychologie für </a:t>
            </a:r>
            <a:r>
              <a:rPr lang="de-DE" dirty="0" err="1"/>
              <a:t>TrainerInnen</a:t>
            </a:r>
            <a:r>
              <a:rPr lang="de-DE" dirty="0"/>
              <a:t>. Wien: Manuskript der BSO.</a:t>
            </a:r>
          </a:p>
          <a:p>
            <a:r>
              <a:rPr lang="en-GB" dirty="0"/>
              <a:t>Anderson, M. (2005). Sports Psychology in Practice. Melbourne: Human Kinetics.</a:t>
            </a:r>
            <a:endParaRPr lang="de-DE" dirty="0"/>
          </a:p>
          <a:p>
            <a:r>
              <a:rPr lang="de-DE" dirty="0" err="1"/>
              <a:t>Aufderklamm</a:t>
            </a:r>
            <a:r>
              <a:rPr lang="de-DE" dirty="0"/>
              <a:t>, M. (2006). Angewandte Sportpsychologie. </a:t>
            </a:r>
          </a:p>
          <a:p>
            <a:r>
              <a:rPr lang="de-DE" dirty="0"/>
              <a:t>Baumann, S. (1993). Psychologie im Sport. Aachen: </a:t>
            </a:r>
            <a:r>
              <a:rPr lang="de-DE" dirty="0" err="1"/>
              <a:t>Meyer&amp;Meyer</a:t>
            </a:r>
            <a:r>
              <a:rPr lang="de-DE" dirty="0" smtClean="0"/>
              <a:t>.</a:t>
            </a:r>
          </a:p>
          <a:p>
            <a:r>
              <a:rPr lang="de-DE" dirty="0" err="1"/>
              <a:t>Doran</a:t>
            </a:r>
            <a:r>
              <a:rPr lang="de-DE" dirty="0"/>
              <a:t>, G. T. (1981). </a:t>
            </a:r>
            <a:r>
              <a:rPr lang="de-DE" dirty="0" err="1"/>
              <a:t>There’s</a:t>
            </a:r>
            <a:r>
              <a:rPr lang="de-DE" dirty="0"/>
              <a:t> a S.M.A.R.T. </a:t>
            </a:r>
            <a:r>
              <a:rPr lang="de-DE" dirty="0" err="1"/>
              <a:t>way</a:t>
            </a:r>
            <a:r>
              <a:rPr lang="de-DE" dirty="0"/>
              <a:t> </a:t>
            </a:r>
            <a:r>
              <a:rPr lang="de-DE" dirty="0" err="1"/>
              <a:t>to</a:t>
            </a:r>
            <a:r>
              <a:rPr lang="de-DE" dirty="0"/>
              <a:t> </a:t>
            </a:r>
            <a:r>
              <a:rPr lang="de-DE" dirty="0" err="1"/>
              <a:t>write</a:t>
            </a:r>
            <a:r>
              <a:rPr lang="de-DE" dirty="0"/>
              <a:t> </a:t>
            </a:r>
            <a:r>
              <a:rPr lang="de-DE" dirty="0" err="1"/>
              <a:t>management’s</a:t>
            </a:r>
            <a:r>
              <a:rPr lang="de-DE" dirty="0"/>
              <a:t> </a:t>
            </a:r>
            <a:r>
              <a:rPr lang="de-DE" dirty="0" err="1"/>
              <a:t>goals</a:t>
            </a:r>
            <a:r>
              <a:rPr lang="de-DE" dirty="0"/>
              <a:t> </a:t>
            </a:r>
            <a:r>
              <a:rPr lang="de-DE" dirty="0" err="1"/>
              <a:t>and</a:t>
            </a:r>
            <a:r>
              <a:rPr lang="de-DE" dirty="0"/>
              <a:t> </a:t>
            </a:r>
            <a:r>
              <a:rPr lang="de-DE" dirty="0" err="1"/>
              <a:t>objectives</a:t>
            </a:r>
            <a:r>
              <a:rPr lang="de-DE" dirty="0"/>
              <a:t>. Management Review, Volume 70, </a:t>
            </a:r>
            <a:r>
              <a:rPr lang="de-DE" dirty="0" err="1"/>
              <a:t>Issue</a:t>
            </a:r>
            <a:r>
              <a:rPr lang="de-DE" dirty="0"/>
              <a:t> 11(AMA FORUM), pp. 35-36.</a:t>
            </a:r>
          </a:p>
          <a:p>
            <a:r>
              <a:rPr lang="de-DE" dirty="0"/>
              <a:t>Eberspächer, H. (1990). Mentales Training. München: </a:t>
            </a:r>
            <a:r>
              <a:rPr lang="de-DE" dirty="0" err="1"/>
              <a:t>Copress</a:t>
            </a:r>
            <a:r>
              <a:rPr lang="de-DE" dirty="0"/>
              <a:t>.</a:t>
            </a:r>
          </a:p>
          <a:p>
            <a:r>
              <a:rPr lang="de-DE" dirty="0" err="1"/>
              <a:t>Frester</a:t>
            </a:r>
            <a:r>
              <a:rPr lang="de-DE" dirty="0"/>
              <a:t>, R., </a:t>
            </a:r>
            <a:r>
              <a:rPr lang="de-DE" dirty="0" err="1"/>
              <a:t>Wörz</a:t>
            </a:r>
            <a:r>
              <a:rPr lang="de-DE" dirty="0"/>
              <a:t>, T. (1997). Mentale Wettkampfvorbereitung. Ein Handbuch für Trainer, Übungsleiter, Sportlehrer und Sportler. Göttingen: </a:t>
            </a:r>
            <a:r>
              <a:rPr lang="de-DE" dirty="0" err="1"/>
              <a:t>Vandenhoek</a:t>
            </a:r>
            <a:endParaRPr lang="de-DE" dirty="0"/>
          </a:p>
          <a:p>
            <a:r>
              <a:rPr lang="de-DE" dirty="0"/>
              <a:t>Kogler, A. (2006). Die Kunst der Höchstleistung. Sportpsychologie, Coaching, Selbstmanagement. Wien: Springer.</a:t>
            </a:r>
          </a:p>
          <a:p>
            <a:r>
              <a:rPr lang="de-DE" dirty="0" err="1"/>
              <a:t>Suinn</a:t>
            </a:r>
            <a:r>
              <a:rPr lang="de-DE" dirty="0"/>
              <a:t>, R. M. (1989). Mentales Training. In sieben Schritten zur sportlichen Höchstleistung. Bern, Stuttgart, Wien: Hans-Huber.</a:t>
            </a:r>
          </a:p>
          <a:p>
            <a:r>
              <a:rPr lang="de-DE" dirty="0" err="1"/>
              <a:t>Syer</a:t>
            </a:r>
            <a:r>
              <a:rPr lang="de-DE" dirty="0"/>
              <a:t>, J. &amp; </a:t>
            </a:r>
            <a:r>
              <a:rPr lang="de-DE" dirty="0" err="1"/>
              <a:t>Connoly</a:t>
            </a:r>
            <a:r>
              <a:rPr lang="de-DE" dirty="0"/>
              <a:t>, C. (1988). Psychotraining für Sportler. Reinbek: </a:t>
            </a:r>
            <a:r>
              <a:rPr lang="de-DE" dirty="0" err="1"/>
              <a:t>rororo</a:t>
            </a:r>
            <a:r>
              <a:rPr lang="de-DE" dirty="0"/>
              <a:t>.</a:t>
            </a:r>
          </a:p>
          <a:p>
            <a:r>
              <a:rPr lang="de-DE" dirty="0"/>
              <a:t>Weinberg, R. &amp; Gould, D. (2003). </a:t>
            </a:r>
            <a:r>
              <a:rPr lang="en-GB" dirty="0"/>
              <a:t>Foundations of sport and exercise psychology. Melbourne: Human Kinetics</a:t>
            </a:r>
            <a:endParaRPr lang="de-DE" dirty="0"/>
          </a:p>
          <a:p>
            <a:pPr marL="0" indent="0">
              <a:buNone/>
            </a:pPr>
            <a:endParaRPr lang="de-DE" dirty="0" smtClean="0"/>
          </a:p>
          <a:p>
            <a:pPr marL="0" indent="0">
              <a:buNone/>
            </a:pPr>
            <a:endParaRPr lang="de-DE" dirty="0"/>
          </a:p>
        </p:txBody>
      </p:sp>
    </p:spTree>
    <p:extLst>
      <p:ext uri="{BB962C8B-B14F-4D97-AF65-F5344CB8AC3E}">
        <p14:creationId xmlns:p14="http://schemas.microsoft.com/office/powerpoint/2010/main" val="5967324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650702" y="2484616"/>
            <a:ext cx="5925270" cy="646331"/>
          </a:xfrm>
          <a:prstGeom prst="rect">
            <a:avLst/>
          </a:prstGeom>
          <a:noFill/>
        </p:spPr>
        <p:txBody>
          <a:bodyPr wrap="none" rtlCol="0">
            <a:spAutoFit/>
          </a:bodyPr>
          <a:lstStyle/>
          <a:p>
            <a:r>
              <a:rPr lang="de-DE" sz="3600" dirty="0" err="1" smtClean="0"/>
              <a:t>Thanks</a:t>
            </a:r>
            <a:r>
              <a:rPr lang="de-DE" sz="3600" dirty="0" smtClean="0"/>
              <a:t> </a:t>
            </a:r>
            <a:r>
              <a:rPr lang="de-DE" sz="3600" dirty="0" err="1" smtClean="0"/>
              <a:t>for</a:t>
            </a:r>
            <a:r>
              <a:rPr lang="de-DE" sz="3600" dirty="0" smtClean="0"/>
              <a:t> </a:t>
            </a:r>
            <a:r>
              <a:rPr lang="de-DE" sz="3600" dirty="0" err="1" smtClean="0"/>
              <a:t>your</a:t>
            </a:r>
            <a:r>
              <a:rPr lang="de-DE" sz="3600" dirty="0" smtClean="0"/>
              <a:t> </a:t>
            </a:r>
            <a:r>
              <a:rPr lang="de-DE" sz="3600" dirty="0" err="1" smtClean="0"/>
              <a:t>attentions</a:t>
            </a:r>
            <a:endParaRPr lang="de-DE" sz="3600" dirty="0"/>
          </a:p>
        </p:txBody>
      </p:sp>
      <p:sp>
        <p:nvSpPr>
          <p:cNvPr id="5" name="Textfeld 4"/>
          <p:cNvSpPr txBox="1"/>
          <p:nvPr/>
        </p:nvSpPr>
        <p:spPr>
          <a:xfrm>
            <a:off x="3773569" y="5282109"/>
            <a:ext cx="5539402" cy="369332"/>
          </a:xfrm>
          <a:prstGeom prst="rect">
            <a:avLst/>
          </a:prstGeom>
          <a:noFill/>
        </p:spPr>
        <p:txBody>
          <a:bodyPr wrap="square" rtlCol="0">
            <a:spAutoFit/>
          </a:bodyPr>
          <a:lstStyle/>
          <a:p>
            <a:r>
              <a:rPr lang="de-DE" dirty="0" smtClean="0"/>
              <a:t>Email: </a:t>
            </a:r>
            <a:r>
              <a:rPr lang="de-DE" dirty="0" err="1" smtClean="0"/>
              <a:t>angelika.fetz-hartmann@univie.ac.at</a:t>
            </a:r>
            <a:endParaRPr lang="de-DE" dirty="0"/>
          </a:p>
        </p:txBody>
      </p:sp>
    </p:spTree>
    <p:extLst>
      <p:ext uri="{BB962C8B-B14F-4D97-AF65-F5344CB8AC3E}">
        <p14:creationId xmlns:p14="http://schemas.microsoft.com/office/powerpoint/2010/main" val="17716418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Contents</a:t>
            </a:r>
            <a:endParaRPr lang="de-DE" dirty="0"/>
          </a:p>
        </p:txBody>
      </p:sp>
      <p:sp>
        <p:nvSpPr>
          <p:cNvPr id="3" name="Inhaltsplatzhalter 2"/>
          <p:cNvSpPr>
            <a:spLocks noGrp="1"/>
          </p:cNvSpPr>
          <p:nvPr>
            <p:ph idx="1"/>
          </p:nvPr>
        </p:nvSpPr>
        <p:spPr/>
        <p:txBody>
          <a:bodyPr/>
          <a:lstStyle/>
          <a:p>
            <a:r>
              <a:rPr lang="en-GB" dirty="0" smtClean="0"/>
              <a:t>GOAL SETTING</a:t>
            </a:r>
          </a:p>
          <a:p>
            <a:r>
              <a:rPr lang="en-GB" dirty="0" smtClean="0"/>
              <a:t>CLASSICAL MENTAL TRAINING (</a:t>
            </a:r>
            <a:r>
              <a:rPr lang="en-GB" dirty="0" err="1" smtClean="0"/>
              <a:t>Eberspächer</a:t>
            </a:r>
            <a:r>
              <a:rPr lang="en-GB" dirty="0" smtClean="0"/>
              <a:t>)</a:t>
            </a:r>
          </a:p>
          <a:p>
            <a:pPr marL="0" indent="0">
              <a:buNone/>
            </a:pPr>
            <a:r>
              <a:rPr lang="en-GB" dirty="0" smtClean="0"/>
              <a:t>e.g. </a:t>
            </a:r>
            <a:r>
              <a:rPr lang="en-GB" dirty="0" err="1" smtClean="0"/>
              <a:t>Suplex</a:t>
            </a:r>
            <a:endParaRPr lang="en-GB" dirty="0" smtClean="0"/>
          </a:p>
          <a:p>
            <a:r>
              <a:rPr lang="en-GB" dirty="0" smtClean="0"/>
              <a:t>MENTAL IMAGERY</a:t>
            </a:r>
          </a:p>
          <a:p>
            <a:endParaRPr lang="de-DE" dirty="0" smtClean="0"/>
          </a:p>
          <a:p>
            <a:pPr marL="0" indent="0">
              <a:buNone/>
            </a:pPr>
            <a:endParaRPr lang="de-DE" dirty="0" smtClean="0"/>
          </a:p>
          <a:p>
            <a:endParaRPr lang="de-DE" dirty="0"/>
          </a:p>
        </p:txBody>
      </p:sp>
    </p:spTree>
    <p:extLst>
      <p:ext uri="{BB962C8B-B14F-4D97-AF65-F5344CB8AC3E}">
        <p14:creationId xmlns:p14="http://schemas.microsoft.com/office/powerpoint/2010/main" val="4081969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GOAL SETTING</a:t>
            </a:r>
            <a:endParaRPr lang="de-DE" dirty="0"/>
          </a:p>
        </p:txBody>
      </p:sp>
      <p:sp>
        <p:nvSpPr>
          <p:cNvPr id="3" name="Inhaltsplatzhalter 2"/>
          <p:cNvSpPr>
            <a:spLocks noGrp="1"/>
          </p:cNvSpPr>
          <p:nvPr>
            <p:ph idx="1"/>
          </p:nvPr>
        </p:nvSpPr>
        <p:spPr/>
        <p:txBody>
          <a:bodyPr/>
          <a:lstStyle/>
          <a:p>
            <a:r>
              <a:rPr lang="en-GB" dirty="0" smtClean="0"/>
              <a:t>Development of an ACTION PLAN</a:t>
            </a:r>
          </a:p>
          <a:p>
            <a:r>
              <a:rPr lang="en-GB" dirty="0" smtClean="0"/>
              <a:t>Aim is MOTIVATION</a:t>
            </a:r>
          </a:p>
          <a:p>
            <a:r>
              <a:rPr lang="en-GB" dirty="0" smtClean="0"/>
              <a:t>Hard and focused WORK</a:t>
            </a:r>
          </a:p>
          <a:p>
            <a:r>
              <a:rPr lang="en-GB" dirty="0" smtClean="0"/>
              <a:t>SHORT TERM </a:t>
            </a:r>
          </a:p>
          <a:p>
            <a:r>
              <a:rPr lang="en-GB" dirty="0" smtClean="0"/>
              <a:t>MIDDLE TERML</a:t>
            </a:r>
          </a:p>
          <a:p>
            <a:r>
              <a:rPr lang="en-GB" dirty="0" smtClean="0"/>
              <a:t>LONG TERM GOALS</a:t>
            </a:r>
          </a:p>
          <a:p>
            <a:pPr marL="0" indent="0">
              <a:buNone/>
            </a:pPr>
            <a:endParaRPr lang="en-GB" dirty="0" smtClean="0"/>
          </a:p>
          <a:p>
            <a:endParaRPr lang="de-DE" dirty="0" smtClean="0"/>
          </a:p>
          <a:p>
            <a:endParaRPr lang="de-DE" dirty="0" smtClean="0"/>
          </a:p>
          <a:p>
            <a:endParaRPr lang="de-DE" dirty="0"/>
          </a:p>
        </p:txBody>
      </p:sp>
    </p:spTree>
    <p:extLst>
      <p:ext uri="{BB962C8B-B14F-4D97-AF65-F5344CB8AC3E}">
        <p14:creationId xmlns:p14="http://schemas.microsoft.com/office/powerpoint/2010/main" val="41563464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TYPES OF GOALS</a:t>
            </a:r>
            <a:endParaRPr lang="de-DE" dirty="0"/>
          </a:p>
        </p:txBody>
      </p:sp>
      <p:sp>
        <p:nvSpPr>
          <p:cNvPr id="3" name="Inhaltsplatzhalter 2"/>
          <p:cNvSpPr>
            <a:spLocks noGrp="1"/>
          </p:cNvSpPr>
          <p:nvPr>
            <p:ph idx="1"/>
          </p:nvPr>
        </p:nvSpPr>
        <p:spPr/>
        <p:txBody>
          <a:bodyPr>
            <a:normAutofit fontScale="92500"/>
          </a:bodyPr>
          <a:lstStyle/>
          <a:p>
            <a:r>
              <a:rPr lang="en-GB" dirty="0" smtClean="0"/>
              <a:t>OUTCOME – related to winning and losing –Specific results of Competition</a:t>
            </a:r>
          </a:p>
          <a:p>
            <a:pPr marL="0" indent="0">
              <a:buNone/>
            </a:pPr>
            <a:r>
              <a:rPr lang="en-GB" dirty="0" smtClean="0"/>
              <a:t>- e.g.  In National Championships I am first.</a:t>
            </a:r>
          </a:p>
          <a:p>
            <a:r>
              <a:rPr lang="en-GB" dirty="0" smtClean="0"/>
              <a:t>PERFORMANCE – are related to various statistics </a:t>
            </a:r>
          </a:p>
          <a:p>
            <a:pPr marL="0" indent="0">
              <a:buNone/>
            </a:pPr>
            <a:r>
              <a:rPr lang="en-GB" dirty="0" smtClean="0"/>
              <a:t>- e.g. three times to five time – special technique</a:t>
            </a:r>
          </a:p>
          <a:p>
            <a:r>
              <a:rPr lang="en-GB" dirty="0" smtClean="0"/>
              <a:t>PROCESS – are related to performance goals – focus while performing a sport skill</a:t>
            </a:r>
          </a:p>
          <a:p>
            <a:pPr marL="0" indent="0">
              <a:buNone/>
            </a:pPr>
            <a:r>
              <a:rPr lang="en-GB" dirty="0" smtClean="0"/>
              <a:t> e.g. focus on perfect performance of the special technique</a:t>
            </a:r>
            <a:endParaRPr lang="en-GB" dirty="0"/>
          </a:p>
        </p:txBody>
      </p:sp>
    </p:spTree>
    <p:extLst>
      <p:ext uri="{BB962C8B-B14F-4D97-AF65-F5344CB8AC3E}">
        <p14:creationId xmlns:p14="http://schemas.microsoft.com/office/powerpoint/2010/main" val="12885636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SMARTER GOALS </a:t>
            </a:r>
            <a:endParaRPr lang="de-DE" dirty="0"/>
          </a:p>
        </p:txBody>
      </p:sp>
      <p:sp>
        <p:nvSpPr>
          <p:cNvPr id="3" name="Inhaltsplatzhalter 2"/>
          <p:cNvSpPr>
            <a:spLocks noGrp="1"/>
          </p:cNvSpPr>
          <p:nvPr>
            <p:ph idx="1"/>
          </p:nvPr>
        </p:nvSpPr>
        <p:spPr/>
        <p:txBody>
          <a:bodyPr/>
          <a:lstStyle/>
          <a:p>
            <a:r>
              <a:rPr lang="en-GB" b="1" dirty="0" smtClean="0"/>
              <a:t>S</a:t>
            </a:r>
            <a:r>
              <a:rPr lang="en-GB" dirty="0" smtClean="0"/>
              <a:t>PECIFIC – detailed, precise and clear</a:t>
            </a:r>
          </a:p>
          <a:p>
            <a:r>
              <a:rPr lang="en-GB" b="1" dirty="0" smtClean="0"/>
              <a:t>M</a:t>
            </a:r>
            <a:r>
              <a:rPr lang="en-GB" dirty="0" smtClean="0"/>
              <a:t>EASURABLE – quantify them</a:t>
            </a:r>
          </a:p>
          <a:p>
            <a:r>
              <a:rPr lang="en-GB" b="1" dirty="0" smtClean="0"/>
              <a:t>A</a:t>
            </a:r>
            <a:r>
              <a:rPr lang="en-GB" dirty="0" smtClean="0"/>
              <a:t>CHIEVABLE / </a:t>
            </a:r>
            <a:r>
              <a:rPr lang="en-GB" b="1" dirty="0" smtClean="0"/>
              <a:t>A</a:t>
            </a:r>
            <a:r>
              <a:rPr lang="en-GB" dirty="0" smtClean="0"/>
              <a:t>TTAINABLE</a:t>
            </a:r>
          </a:p>
          <a:p>
            <a:r>
              <a:rPr lang="en-GB" b="1" dirty="0" smtClean="0"/>
              <a:t>R</a:t>
            </a:r>
            <a:r>
              <a:rPr lang="en-GB" dirty="0" smtClean="0"/>
              <a:t>EALISTIC  - high and realistic</a:t>
            </a:r>
          </a:p>
          <a:p>
            <a:r>
              <a:rPr lang="en-GB" b="1" dirty="0" smtClean="0"/>
              <a:t>T</a:t>
            </a:r>
            <a:r>
              <a:rPr lang="en-GB" dirty="0" smtClean="0"/>
              <a:t>IME BOUND – date when</a:t>
            </a:r>
          </a:p>
          <a:p>
            <a:r>
              <a:rPr lang="en-GB" b="1" dirty="0" smtClean="0"/>
              <a:t>E</a:t>
            </a:r>
            <a:r>
              <a:rPr lang="en-GB" dirty="0" smtClean="0"/>
              <a:t>VALUATE </a:t>
            </a:r>
          </a:p>
          <a:p>
            <a:r>
              <a:rPr lang="en-GB" b="1" dirty="0" smtClean="0"/>
              <a:t>R</a:t>
            </a:r>
            <a:r>
              <a:rPr lang="en-GB" dirty="0" smtClean="0"/>
              <a:t>E - DO</a:t>
            </a:r>
            <a:endParaRPr lang="de-DE" dirty="0"/>
          </a:p>
        </p:txBody>
      </p:sp>
    </p:spTree>
    <p:extLst>
      <p:ext uri="{BB962C8B-B14F-4D97-AF65-F5344CB8AC3E}">
        <p14:creationId xmlns:p14="http://schemas.microsoft.com/office/powerpoint/2010/main" val="35181919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531585" y="0"/>
            <a:ext cx="8210035" cy="6858000"/>
          </a:xfrm>
          <a:prstGeom prst="rect">
            <a:avLst/>
          </a:prstGeom>
        </p:spPr>
      </p:pic>
    </p:spTree>
    <p:extLst>
      <p:ext uri="{BB962C8B-B14F-4D97-AF65-F5344CB8AC3E}">
        <p14:creationId xmlns:p14="http://schemas.microsoft.com/office/powerpoint/2010/main" val="7907048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Examples</a:t>
            </a:r>
            <a:r>
              <a:rPr lang="de-DE" dirty="0"/>
              <a:t> </a:t>
            </a:r>
            <a:r>
              <a:rPr lang="de-DE" dirty="0" smtClean="0"/>
              <a:t>- </a:t>
            </a:r>
            <a:r>
              <a:rPr lang="de-DE" dirty="0"/>
              <a:t>G</a:t>
            </a:r>
            <a:r>
              <a:rPr lang="de-DE" dirty="0" smtClean="0"/>
              <a:t>oal Setting in Wrestling</a:t>
            </a:r>
            <a:endParaRPr lang="de-DE" dirty="0"/>
          </a:p>
        </p:txBody>
      </p:sp>
      <p:sp>
        <p:nvSpPr>
          <p:cNvPr id="3" name="Inhaltsplatzhalter 2"/>
          <p:cNvSpPr>
            <a:spLocks noGrp="1"/>
          </p:cNvSpPr>
          <p:nvPr>
            <p:ph idx="1"/>
          </p:nvPr>
        </p:nvSpPr>
        <p:spPr/>
        <p:txBody>
          <a:bodyPr>
            <a:normAutofit fontScale="92500"/>
          </a:bodyPr>
          <a:lstStyle/>
          <a:p>
            <a:r>
              <a:rPr lang="en-GB" dirty="0" smtClean="0"/>
              <a:t>I get qualified for the world wrestling championships in Las Vegas 2015</a:t>
            </a:r>
          </a:p>
          <a:p>
            <a:r>
              <a:rPr lang="en-GB" dirty="0" smtClean="0"/>
              <a:t>I win this match</a:t>
            </a:r>
          </a:p>
          <a:p>
            <a:r>
              <a:rPr lang="en-GB" dirty="0" smtClean="0"/>
              <a:t>In the first round I make the two points with my special technique.</a:t>
            </a:r>
          </a:p>
          <a:p>
            <a:r>
              <a:rPr lang="en-GB" dirty="0" smtClean="0"/>
              <a:t>During the first round of this fight I </a:t>
            </a:r>
            <a:r>
              <a:rPr lang="en-GB" cap="all" dirty="0" smtClean="0"/>
              <a:t>will achieve</a:t>
            </a:r>
            <a:r>
              <a:rPr lang="en-GB" dirty="0" smtClean="0"/>
              <a:t> to use my special technique twice. </a:t>
            </a:r>
          </a:p>
          <a:p>
            <a:r>
              <a:rPr lang="en-GB" dirty="0" smtClean="0"/>
              <a:t>I FIGHT with passion and full concentration</a:t>
            </a:r>
          </a:p>
          <a:p>
            <a:r>
              <a:rPr lang="en-GB" dirty="0" smtClean="0"/>
              <a:t>I am </a:t>
            </a:r>
            <a:r>
              <a:rPr lang="en-GB" cap="all" dirty="0" smtClean="0"/>
              <a:t>focusing</a:t>
            </a:r>
            <a:r>
              <a:rPr lang="en-GB" dirty="0" smtClean="0"/>
              <a:t> on my body tension during my throws.</a:t>
            </a:r>
            <a:r>
              <a:rPr lang="de-DE" dirty="0" smtClean="0"/>
              <a:t> </a:t>
            </a:r>
          </a:p>
          <a:p>
            <a:endParaRPr lang="de-DE" dirty="0" smtClean="0"/>
          </a:p>
          <a:p>
            <a:endParaRPr lang="de-DE" dirty="0" smtClean="0"/>
          </a:p>
          <a:p>
            <a:endParaRPr lang="de-DE" dirty="0" smtClean="0"/>
          </a:p>
          <a:p>
            <a:endParaRPr lang="de-DE" dirty="0" smtClean="0"/>
          </a:p>
          <a:p>
            <a:endParaRPr lang="de-DE" dirty="0"/>
          </a:p>
        </p:txBody>
      </p:sp>
    </p:spTree>
    <p:extLst>
      <p:ext uri="{BB962C8B-B14F-4D97-AF65-F5344CB8AC3E}">
        <p14:creationId xmlns:p14="http://schemas.microsoft.com/office/powerpoint/2010/main" val="17218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1665" y="685800"/>
            <a:ext cx="5955573" cy="886968"/>
          </a:xfrm>
        </p:spPr>
        <p:txBody>
          <a:bodyPr/>
          <a:lstStyle/>
          <a:p>
            <a:r>
              <a:rPr lang="de-DE" dirty="0" smtClean="0"/>
              <a:t>CLASSICAL MENTAL TRAINING</a:t>
            </a:r>
            <a:br>
              <a:rPr lang="de-DE" dirty="0" smtClean="0"/>
            </a:br>
            <a:r>
              <a:rPr lang="de-DE" dirty="0" smtClean="0"/>
              <a:t>(Eberspächer Hans)</a:t>
            </a:r>
            <a:endParaRPr lang="de-DE" dirty="0"/>
          </a:p>
        </p:txBody>
      </p:sp>
      <p:sp>
        <p:nvSpPr>
          <p:cNvPr id="3" name="Inhaltsplatzhalter 2"/>
          <p:cNvSpPr>
            <a:spLocks noGrp="1"/>
          </p:cNvSpPr>
          <p:nvPr>
            <p:ph idx="1"/>
          </p:nvPr>
        </p:nvSpPr>
        <p:spPr>
          <a:xfrm>
            <a:off x="2421665" y="2020888"/>
            <a:ext cx="5953937" cy="4105275"/>
          </a:xfrm>
        </p:spPr>
        <p:txBody>
          <a:bodyPr>
            <a:normAutofit fontScale="92500"/>
          </a:bodyPr>
          <a:lstStyle/>
          <a:p>
            <a:r>
              <a:rPr lang="en-GB" dirty="0" smtClean="0"/>
              <a:t>Mental Training of a new technique</a:t>
            </a:r>
          </a:p>
          <a:p>
            <a:r>
              <a:rPr lang="en-GB" dirty="0" smtClean="0"/>
              <a:t>Write down the movement sequences of the technique – include emotions and feelings</a:t>
            </a:r>
          </a:p>
          <a:p>
            <a:r>
              <a:rPr lang="en-GB" dirty="0" smtClean="0"/>
              <a:t>Athlete reads the sequences </a:t>
            </a:r>
          </a:p>
          <a:p>
            <a:r>
              <a:rPr lang="en-GB" dirty="0" smtClean="0"/>
              <a:t>Athlete memorises it – like in an inner film</a:t>
            </a:r>
          </a:p>
          <a:p>
            <a:r>
              <a:rPr lang="en-GB" dirty="0" smtClean="0"/>
              <a:t>Watch your inner film several times a day</a:t>
            </a:r>
          </a:p>
          <a:p>
            <a:r>
              <a:rPr lang="en-GB" dirty="0" smtClean="0"/>
              <a:t>Take five or six points of your film – define cruces (one, two, three for example) </a:t>
            </a:r>
          </a:p>
          <a:p>
            <a:r>
              <a:rPr lang="en-GB" dirty="0" smtClean="0"/>
              <a:t>Combine it with your Practical training – two mental sessions – five practical sessions for example</a:t>
            </a:r>
          </a:p>
        </p:txBody>
      </p:sp>
    </p:spTree>
    <p:extLst>
      <p:ext uri="{BB962C8B-B14F-4D97-AF65-F5344CB8AC3E}">
        <p14:creationId xmlns:p14="http://schemas.microsoft.com/office/powerpoint/2010/main" val="19509206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EXAMPLE -  SUPLEX</a:t>
            </a:r>
            <a:endParaRPr lang="de-DE" dirty="0"/>
          </a:p>
        </p:txBody>
      </p:sp>
      <p:sp>
        <p:nvSpPr>
          <p:cNvPr id="3" name="Inhaltsplatzhalter 2"/>
          <p:cNvSpPr>
            <a:spLocks noGrp="1"/>
          </p:cNvSpPr>
          <p:nvPr>
            <p:ph idx="1"/>
          </p:nvPr>
        </p:nvSpPr>
        <p:spPr>
          <a:xfrm>
            <a:off x="3022600" y="2020888"/>
            <a:ext cx="5353002" cy="4105275"/>
          </a:xfrm>
        </p:spPr>
        <p:txBody>
          <a:bodyPr/>
          <a:lstStyle/>
          <a:p>
            <a:pPr marL="0" indent="0">
              <a:buNone/>
            </a:pPr>
            <a:r>
              <a:rPr lang="en-GB" dirty="0"/>
              <a:t>I stand behind my opponent. I lock my arms around her waist</a:t>
            </a:r>
            <a:r>
              <a:rPr lang="en-GB" dirty="0" smtClean="0"/>
              <a:t>. </a:t>
            </a:r>
            <a:r>
              <a:rPr lang="en-GB" dirty="0"/>
              <a:t>I step forward with my left foot. I get my hip so close to my opponent’s hip that I will be able to give my opponent an explosive push with my hip. My legs are bent. I straighten my legs and with an explosive push I pop her hips and back arch into the bridge. This explosive movement lifts my opponent in a high arch over my right shoulder onto the mat landing on both of her shoulders.</a:t>
            </a:r>
            <a:endParaRPr lang="de-DE" dirty="0"/>
          </a:p>
          <a:p>
            <a:pPr marL="0" indent="0">
              <a:buNone/>
            </a:pPr>
            <a:endParaRPr lang="de-DE" dirty="0"/>
          </a:p>
        </p:txBody>
      </p:sp>
    </p:spTree>
    <p:extLst>
      <p:ext uri="{BB962C8B-B14F-4D97-AF65-F5344CB8AC3E}">
        <p14:creationId xmlns:p14="http://schemas.microsoft.com/office/powerpoint/2010/main" val="21692358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Krios">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Krios.thmx</Template>
  <TotalTime>0</TotalTime>
  <Words>2785</Words>
  <Application>Microsoft Macintosh PowerPoint</Application>
  <PresentationFormat>Bildschirmpräsentation (4:3)</PresentationFormat>
  <Paragraphs>207</Paragraphs>
  <Slides>17</Slides>
  <Notes>16</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Krios</vt:lpstr>
      <vt:lpstr>Sports Psychological Interventions </vt:lpstr>
      <vt:lpstr>Contents</vt:lpstr>
      <vt:lpstr>GOAL SETTING</vt:lpstr>
      <vt:lpstr>TYPES OF GOALS</vt:lpstr>
      <vt:lpstr>SMARTER GOALS </vt:lpstr>
      <vt:lpstr>PowerPoint-Präsentation</vt:lpstr>
      <vt:lpstr>Examples - Goal Setting in Wrestling</vt:lpstr>
      <vt:lpstr>CLASSICAL MENTAL TRAINING (Eberspächer Hans)</vt:lpstr>
      <vt:lpstr>EXAMPLE -  SUPLEX</vt:lpstr>
      <vt:lpstr>MENTAL IMAGERY</vt:lpstr>
      <vt:lpstr>MENTAL IMAGERY</vt:lpstr>
      <vt:lpstr>MENTAL IMAGERY RULES</vt:lpstr>
      <vt:lpstr>Power Pictures</vt:lpstr>
      <vt:lpstr>MENTAL IMAGERY BENEFITS</vt:lpstr>
      <vt:lpstr>SUMMERY</vt:lpstr>
      <vt:lpstr>Literature</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Interventions </dc:title>
  <dc:creator>Angi Hartmann</dc:creator>
  <cp:lastModifiedBy>Angi Hartmann</cp:lastModifiedBy>
  <cp:revision>47</cp:revision>
  <cp:lastPrinted>2015-05-06T09:45:34Z</cp:lastPrinted>
  <dcterms:created xsi:type="dcterms:W3CDTF">2015-04-16T09:10:16Z</dcterms:created>
  <dcterms:modified xsi:type="dcterms:W3CDTF">2015-05-10T11:08:19Z</dcterms:modified>
</cp:coreProperties>
</file>